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10287000" cx="18288000"/>
  <p:notesSz cx="10287000" cy="18288000"/>
  <p:embeddedFontLst>
    <p:embeddedFont>
      <p:font typeface="Noto Sans Medium"/>
      <p:regular r:id="rId55"/>
      <p:bold r:id="rId56"/>
      <p:italic r:id="rId57"/>
      <p:boldItalic r:id="rId58"/>
    </p:embeddedFont>
    <p:embeddedFont>
      <p:font typeface="Noto Sans Thin"/>
      <p:regular r:id="rId59"/>
      <p:bold r:id="rId60"/>
      <p:italic r:id="rId61"/>
      <p:boldItalic r:id="rId62"/>
    </p:embeddedFont>
    <p:embeddedFont>
      <p:font typeface="Noto Sans"/>
      <p:regular r:id="rId63"/>
      <p:bold r:id="rId64"/>
      <p:italic r:id="rId65"/>
      <p:boldItalic r:id="rId66"/>
    </p:embeddedFont>
    <p:embeddedFont>
      <p:font typeface="Noto Sans SemiBold"/>
      <p:regular r:id="rId67"/>
      <p:bold r:id="rId68"/>
      <p:italic r:id="rId69"/>
      <p:boldItalic r:id="rId70"/>
    </p:embeddedFont>
    <p:embeddedFont>
      <p:font typeface="Noto Sans Light"/>
      <p:regular r:id="rId71"/>
      <p:bold r:id="rId72"/>
      <p:italic r:id="rId73"/>
      <p:boldItalic r:id="rId74"/>
    </p:embeddedFont>
    <p:embeddedFont>
      <p:font typeface="Noto Sans Black"/>
      <p:bold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29">
          <p15:clr>
            <a:srgbClr val="A4A3A4"/>
          </p15:clr>
        </p15:guide>
        <p15:guide id="2" pos="585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7" roundtripDataSignature="AMtx7mg5LrjqB5mZUt5gNuvls9uibXG6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98A6FB-E54C-46E0-B57B-86729152FEB1}">
  <a:tblStyle styleId="{3698A6FB-E54C-46E0-B57B-86729152FEB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B9DB47C-0DD4-454A-B6A7-B1CB0830ABD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06955B3-A87F-46E0-8613-904CB981042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29" orient="horz"/>
        <p:guide pos="58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otoSansLight-italic.fntdata"/><Relationship Id="rId72" Type="http://schemas.openxmlformats.org/officeDocument/2006/relationships/font" Target="fonts/NotoSansLight-bold.fntdata"/><Relationship Id="rId31" Type="http://schemas.openxmlformats.org/officeDocument/2006/relationships/slide" Target="slides/slide25.xml"/><Relationship Id="rId75" Type="http://schemas.openxmlformats.org/officeDocument/2006/relationships/font" Target="fonts/NotoSansBlack-bold.fntdata"/><Relationship Id="rId30" Type="http://schemas.openxmlformats.org/officeDocument/2006/relationships/slide" Target="slides/slide24.xml"/><Relationship Id="rId74" Type="http://schemas.openxmlformats.org/officeDocument/2006/relationships/font" Target="fonts/NotoSansLight-boldItalic.fntdata"/><Relationship Id="rId33" Type="http://schemas.openxmlformats.org/officeDocument/2006/relationships/slide" Target="slides/slide27.xml"/><Relationship Id="rId77" Type="http://customschemas.google.com/relationships/presentationmetadata" Target="metadata"/><Relationship Id="rId32" Type="http://schemas.openxmlformats.org/officeDocument/2006/relationships/slide" Target="slides/slide26.xml"/><Relationship Id="rId76" Type="http://schemas.openxmlformats.org/officeDocument/2006/relationships/font" Target="fonts/NotoSansBlack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NotoSansLight-regular.fntdata"/><Relationship Id="rId70" Type="http://schemas.openxmlformats.org/officeDocument/2006/relationships/font" Target="fonts/NotoSansSemiBold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otoSansThin-boldItalic.fntdata"/><Relationship Id="rId61" Type="http://schemas.openxmlformats.org/officeDocument/2006/relationships/font" Target="fonts/NotoSansThin-italic.fntdata"/><Relationship Id="rId20" Type="http://schemas.openxmlformats.org/officeDocument/2006/relationships/slide" Target="slides/slide14.xml"/><Relationship Id="rId64" Type="http://schemas.openxmlformats.org/officeDocument/2006/relationships/font" Target="fonts/NotoSans-bold.fntdata"/><Relationship Id="rId63" Type="http://schemas.openxmlformats.org/officeDocument/2006/relationships/font" Target="fonts/NotoSans-regular.fntdata"/><Relationship Id="rId22" Type="http://schemas.openxmlformats.org/officeDocument/2006/relationships/slide" Target="slides/slide16.xml"/><Relationship Id="rId66" Type="http://schemas.openxmlformats.org/officeDocument/2006/relationships/font" Target="fonts/NotoSans-boldItalic.fntdata"/><Relationship Id="rId21" Type="http://schemas.openxmlformats.org/officeDocument/2006/relationships/slide" Target="slides/slide15.xml"/><Relationship Id="rId65" Type="http://schemas.openxmlformats.org/officeDocument/2006/relationships/font" Target="fonts/NotoSans-italic.fntdata"/><Relationship Id="rId24" Type="http://schemas.openxmlformats.org/officeDocument/2006/relationships/slide" Target="slides/slide18.xml"/><Relationship Id="rId68" Type="http://schemas.openxmlformats.org/officeDocument/2006/relationships/font" Target="fonts/NotoSansSemiBold-bold.fntdata"/><Relationship Id="rId23" Type="http://schemas.openxmlformats.org/officeDocument/2006/relationships/slide" Target="slides/slide17.xml"/><Relationship Id="rId67" Type="http://schemas.openxmlformats.org/officeDocument/2006/relationships/font" Target="fonts/NotoSansSemiBold-regular.fntdata"/><Relationship Id="rId60" Type="http://schemas.openxmlformats.org/officeDocument/2006/relationships/font" Target="fonts/NotoSansThin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otoSansSemiBold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NotoSansMedium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NotoSansMedium-italic.fntdata"/><Relationship Id="rId12" Type="http://schemas.openxmlformats.org/officeDocument/2006/relationships/slide" Target="slides/slide6.xml"/><Relationship Id="rId56" Type="http://schemas.openxmlformats.org/officeDocument/2006/relationships/font" Target="fonts/NotoSansMedium-bold.fntdata"/><Relationship Id="rId15" Type="http://schemas.openxmlformats.org/officeDocument/2006/relationships/slide" Target="slides/slide9.xml"/><Relationship Id="rId59" Type="http://schemas.openxmlformats.org/officeDocument/2006/relationships/font" Target="fonts/NotoSansThin-regular.fntdata"/><Relationship Id="rId14" Type="http://schemas.openxmlformats.org/officeDocument/2006/relationships/slide" Target="slides/slide8.xml"/><Relationship Id="rId58" Type="http://schemas.openxmlformats.org/officeDocument/2006/relationships/font" Target="fonts/NotoSans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440195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5760">
          <p15:clr>
            <a:srgbClr val="F26B43"/>
          </p15:clr>
        </p15:guide>
        <p15:guide id="2" pos="324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61f82a991_106_3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                                        </a:t>
            </a:r>
            <a:endParaRPr/>
          </a:p>
        </p:txBody>
      </p:sp>
      <p:sp>
        <p:nvSpPr>
          <p:cNvPr id="310" name="Google Shape;310;g1961f82a991_106_37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961f82a991_34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                 전체적인 경향성이 모두 비슷한데, 주요 2개 설명변수만 가져온 </a:t>
            </a:r>
            <a:r>
              <a:rPr lang="ko-KR"/>
              <a:t>것. </a:t>
            </a:r>
            <a:r>
              <a:rPr lang="ko-KR"/>
              <a:t>                             </a:t>
            </a:r>
            <a:endParaRPr/>
          </a:p>
        </p:txBody>
      </p:sp>
      <p:sp>
        <p:nvSpPr>
          <p:cNvPr id="334" name="Google Shape;334;g1961f82a991_34_0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95c213f3a7_14_8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               </a:t>
            </a:r>
            <a:endParaRPr/>
          </a:p>
        </p:txBody>
      </p:sp>
      <p:sp>
        <p:nvSpPr>
          <p:cNvPr id="364" name="Google Shape;364;g195c213f3a7_14_80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e1868d6fc_0_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                                               </a:t>
            </a:r>
            <a:endParaRPr/>
          </a:p>
        </p:txBody>
      </p:sp>
      <p:sp>
        <p:nvSpPr>
          <p:cNvPr id="393" name="Google Shape;393;g18e1868d6fc_0_2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961f82a991_31_10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1961f82a991_31_107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95c213f3a7_15_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탐색적 분석: 그래프 분석내용, 가설을 설정할 변수들에 대한 그래프 첨부.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추론적 분석: 가설 검정(그룹 - 재직/퇴직 간 유의차 비교. 특정 조건(금리, 성별 등)에서의 default 유의한 빈도차이한 내용 분석)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인과적 분석: 의사결정 나무를 사용했기 때문에 의사결정나무 분석 결과 도출된 주요 변수들이 무엇인지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종합: 분석 결과, 어떤 변수를 분석 모델에 적용시킬지에 대한 결론 언급                                                 </a:t>
            </a:r>
            <a:endParaRPr/>
          </a:p>
        </p:txBody>
      </p:sp>
      <p:sp>
        <p:nvSpPr>
          <p:cNvPr id="467" name="Google Shape;467;g195c213f3a7_15_22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961f82a991_3_4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g1961f82a991_3_47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961f82a991_3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1961f82a991_3_0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95c213f3a7_15_3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탐색적 분석: 그래프 분석내용, 가설을 설정할 변수들에 대한 그래프 첨부.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추론적 분석: 가설 검정(그룹 - 재직/퇴직 간 유의차 비교. 특정 조건(금리, 성별 등)에서의 default 유의한 빈도차이한 내용 분석)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인과적 분석: 의사결정 나무를 사용했기 때문에 의사결정나무 분석 결과 도출된 주요 변수들이 무엇인지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종합: 분석 결과, 어떤 변수를 분석 모델에 적용시킬지에 대한 결론 언급                                                 </a:t>
            </a:r>
            <a:endParaRPr/>
          </a:p>
        </p:txBody>
      </p:sp>
      <p:sp>
        <p:nvSpPr>
          <p:cNvPr id="562" name="Google Shape;562;g195c213f3a7_15_30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5c213f3a7_15_3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탐색적 분석: 그래프 분석내용, 가설을 설정할 변수들에 대한 그래프 첨부.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추론적 분석: 가설 검정(그룹 - 재직/퇴직 간 유의차 비교. 특정 조건(금리, 성별 등)에서의 default 유의한 빈도차이한 내용 분석)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인과적 분석: 의사결정 나무를 사용했기 때문에 의사결정나무 분석 결과 도출된 주요 변수들이 무엇인지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종합: 분석 결과, 어떤 변수를 분석 모델에 적용시킬지에 대한 결론 언급                                                 </a:t>
            </a:r>
            <a:endParaRPr/>
          </a:p>
        </p:txBody>
      </p:sp>
      <p:sp>
        <p:nvSpPr>
          <p:cNvPr id="571" name="Google Shape;571;g195c213f3a7_15_38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8d65a89730_0_14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ko-KR"/>
              <a:t>16일 해야 할 일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ko-KR"/>
              <a:t>선수금 비율을 직업별로 구분해보기. 구분까지만!!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(직업, 소득유형에 따라 우리가 예상한(자금력이 충분히 있으면 돈을 갚는다) 결과와 다른 결과가 나타난다. 왜일까?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-&gt; 이 사람들은 현금을 보유하는 것이 이자를 지불하는 것 이상으로 이득을 볼 수 있기 때문에 연체이자를 강하게 부여하거나 변동금리를 적용시켜 연체를 방지해야 하는게 맞다고 생각함. 실제 데이터 분석하고 해당 내용을 결론(기존 고객 관리를 통한 연체율 감소)에 적용시킴.)                              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ko-KR"/>
              <a:t>집주소 불일치일 경우 연체가 발생하는 비율이 증가하는지 찾아보기.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정보 변경기간 -&gt; 나이랑 엮어서 한 번에 설명하겠다고했는데 결측으로 날아갔음. 결측부분에서 언급해야하는데 워딩이 안됨.. 해결해보겠음.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ko-KR"/>
              <a:t>성별로 분류가 충분히 되는 것 같은데 남성의 금리유형을 보라고했다. </a:t>
            </a:r>
            <a:r>
              <a:rPr lang="ko-KR"/>
              <a:t>이거 찾아봐야 할 듯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ko-KR"/>
              <a:t>이제 발표용 피피티 작성해야 함.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ko-KR"/>
              <a:t>모델링은 하은이가 주도적으로 리드해줘야 할 것 같고(미안한데 진짜 코드 짜라고하면 하루 다쓸거같다..) 피피티 작성 중 논리오류나 누락내용 있는지 찾아야 함.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ko-KR"/>
              <a:t>어지간한 자료 다 찾아서 피피티에 올려뒀으니까 자료정리에 따로 인력배치 할 필요 없을 거 같음. 20페이지정도 프리하게 작성하고 추려내면서 15페이지 맞추자.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ko-KR"/>
              <a:t>팀 사진 찍어야 함</a:t>
            </a:r>
            <a:endParaRPr b="1"/>
          </a:p>
        </p:txBody>
      </p:sp>
      <p:sp>
        <p:nvSpPr>
          <p:cNvPr id="580" name="Google Shape;580;g18d65a89730_0_148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8d65a89730_0_15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탐색적 분석: 그래프 분석내용, 가설을 설정할 변수들에 대한 그래프 첨부.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추론적 분석: 가설 검정(그룹 - 재직/퇴직 간 유의차 비교. 특정 조건(금리, 성별 등)에서의 default 유의한 빈도차이한 내용 분석)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인과적 분석: 의사결정 나무를 사용했기 때문에 의사결정나무 분석 결과 도출된 주요 변수들이 무엇인지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종합: 분석 결과, 어떤 변수를 분석 모델에 적용시킬지에 대한 결론 언급                                                 </a:t>
            </a:r>
            <a:endParaRPr/>
          </a:p>
        </p:txBody>
      </p:sp>
      <p:sp>
        <p:nvSpPr>
          <p:cNvPr id="589" name="Google Shape;589;g18d65a89730_0_156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8d65a89730_0_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g18d65a89730_0_24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8d65a89730_0_5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g18d65a89730_0_56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8d65a89730_0_8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g18d65a89730_0_88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8d65a89730_0_17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탐색적 분석: 그래프 분석내용, 가설을 설정할 변수들에 대한 그래프 첨부.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추론적 분석: 가설 검정(그룹 - 재직/퇴직 간 유의차 비교. 특정 조건(금리, 성별 등)에서의 default 유의한 빈도차이한 내용 분석)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인과적 분석: 의사결정 나무를 사용했기 때문에 의사결정나무 분석 결과 도출된 주요 변수들이 무엇인지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종합: 분석 결과, 어떤 변수를 분석 모델에 적용시킬지에 대한 결론 언급                                                 </a:t>
            </a:r>
            <a:endParaRPr/>
          </a:p>
        </p:txBody>
      </p:sp>
      <p:sp>
        <p:nvSpPr>
          <p:cNvPr id="697" name="Google Shape;697;g18d65a89730_0_172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95c213f3a7_7_1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재직자/퇴직자 데이터 분리 내용 수정</a:t>
            </a:r>
            <a:endParaRPr/>
          </a:p>
        </p:txBody>
      </p:sp>
      <p:sp>
        <p:nvSpPr>
          <p:cNvPr id="706" name="Google Shape;706;g195c213f3a7_7_116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8d65a89730_0_130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18d65a89730_0_13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탐색적 분석: 그래프 분석내용, 가설을 설정할 변수들에 대한 그래프 첨부.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Default가 평균(재직 8.4, 퇴직 5.2)보다 월등히 높은 구간이 존재하는 데이터에 대한 그래프 찾아서 올려야 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추론적 분석: 가설 검정(그룹 - 재직/퇴직 간 유의차 비교. 특정 조건(금리, 성별 등)에서의 default 유의한 빈도차이한 내용 분석)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인과적 분석: 의사결정 나무를 사용했기 때문에 의사결정나무 분석 결과 도출된 주요 변수들이 무엇인지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종합: 분석 결과, 어떤 변수를 분석 모델에 적용시킬지에 대한 결론 언급</a:t>
            </a:r>
            <a:endParaRPr/>
          </a:p>
        </p:txBody>
      </p:sp>
      <p:sp>
        <p:nvSpPr>
          <p:cNvPr id="749" name="Google Shape;749;g18d65a89730_0_130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낮은 연체 예측률로 인해 높은 연체율을 보유하고 있어 현금 확보에 어려움이 있음.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연체율 감소를 통한 현금 확보 및 금리 경쟁력 확보를 통해 신규 고객 매출 확대</a:t>
            </a:r>
            <a:endParaRPr/>
          </a:p>
        </p:txBody>
      </p:sp>
      <p:sp>
        <p:nvSpPr>
          <p:cNvPr id="759" name="Google Shape;759;p6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924c3782fc_1_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이상치 항목 별 데이터 제거 개수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이상치 선별에 사용한 근거</a:t>
            </a:r>
            <a:endParaRPr/>
          </a:p>
        </p:txBody>
      </p:sp>
      <p:sp>
        <p:nvSpPr>
          <p:cNvPr id="773" name="Google Shape;773;g1924c3782fc_1_17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2" name="Google Shape;782;p12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8c0907af99_4_9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자동차 할부 시장 내 점유율이 과연 필요한가… ㄱㄳ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8" name="Google Shape;808;g18c0907af99_4_95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961f82a991_6_14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0" name="Google Shape;820;g1961f82a991_6_143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8c0907af99_4_12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왼쪽 그래프 재생성 (이미지 가시성 좋게)</a:t>
            </a:r>
            <a:endParaRPr/>
          </a:p>
        </p:txBody>
      </p:sp>
      <p:sp>
        <p:nvSpPr>
          <p:cNvPr id="844" name="Google Shape;844;g18c0907af99_4_126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8a3a2d2a86_3_4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18a3a2d2a86_3_43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95c213f3a7_7_3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탐색적 분석: 그래프 분석내용, 가설을 설정할 변수들에 대한 그래프 첨부.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추론적 분석: 가설 검정(그룹 - 재직/퇴직 간 유의차 비교. 특정 조건(금리, 성별 등)에서의 default 유의한 빈도차이한 내용 분석)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인과적 분석: 의사결정 나무를 사용했기 때문에 의사결정나무 분석 결과 도출된 주요 변수들이 무엇인지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종합: 분석 결과, 어떤 변수를 분석 모델에 적용시킬지에 대한 결론 언급                                                 </a:t>
            </a:r>
            <a:endParaRPr/>
          </a:p>
        </p:txBody>
      </p:sp>
      <p:sp>
        <p:nvSpPr>
          <p:cNvPr id="873" name="Google Shape;873;g195c213f3a7_7_32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8d65a89730_0_14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탐색적 분석: 그래프 분석내용, 가설을 설정할 변수들에 대한 그래프 첨부.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추론적 분석: 가설 검정(그룹 - 재직/퇴직 간 유의차 비교. 특정 조건(금리, 성별 등)에서의 default 유의한 빈도차이한 내용 분석)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인과적 분석: 의사결정 나무를 사용했기 때문에 의사결정나무 분석 결과 도출된 주요 변수들이 무엇인지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종합: 분석 결과, 어떤 변수를 분석 모델에 적용시킬지에 대한 결론 언급                                                 </a:t>
            </a:r>
            <a:endParaRPr/>
          </a:p>
        </p:txBody>
      </p:sp>
      <p:sp>
        <p:nvSpPr>
          <p:cNvPr id="907" name="Google Shape;907;g18d65a89730_0_140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95b8955ffb_2_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분리 이유는 퇴직자들은 근속년수 등 제외되는 설명변수가 있다는 내용 누락됨. ( 데이터 분리를 통해 무질서도를 낮춤으로써 분석의 편의성을 위함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기간이 길어야 신용이 안정적이기 때문 -&gt; 언급해놓고 Default관련 그래프가 안보이네용 -&gt; 지적받기 너무 좋아용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Id, Info의 변경 기간이 길 수 있다? -&gt; 허교수님 상대로 그래프분석한거 활용하려면 확실하게 이해해서 납득시켜야할듯.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Default가 우리의 최대 관심사이므로 분리 전, 후 비율을 여기서 한번 언급하고, 탐색적 분석에 또 넣어서 강조하기.</a:t>
            </a:r>
            <a:endParaRPr/>
          </a:p>
        </p:txBody>
      </p:sp>
      <p:sp>
        <p:nvSpPr>
          <p:cNvPr id="924" name="Google Shape;924;g195b8955ffb_2_4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95b8955ffb_0_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탐색적 분석: 그래프 분석내용, 가설을 설정할 변수들에 대한 그래프 첨부.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추론적 분석: 가설 검정(그룹 - 재직/퇴직 간 유의차 비교. 특정 조건(금리, 성별 등)에서의 default 유의한 빈도차이한 내용 분석)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인과적 분석: 의사결정 나무를 사용했기 때문에 의사결정나무 분석 결과 도출된 주요 변수들이 무엇인지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종합: 분석 결과, 어떤 변수를 분석 모델에 적용시킬지에 대한 결론 언급                                                 </a:t>
            </a:r>
            <a:endParaRPr/>
          </a:p>
        </p:txBody>
      </p:sp>
      <p:sp>
        <p:nvSpPr>
          <p:cNvPr id="942" name="Google Shape;942;g195b8955ffb_0_21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p7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3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7" name="Google Shape;977;p8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9" name="Google Shape;989;p10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점심먹고 다시 물어볼게 -&gt; 직업유형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9" name="Google Shape;999;p11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95b8955ffb_0_7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탐색적 분석: 그래프 분석내용, 가설을 설정할 변수들에 대한 그래프 첨부.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추론적 분석: 가설 검정(그룹 - 재직/퇴직 간 유의차 비교. 특정 조건(금리, 성별 등)에서의 default 유의한 빈도차이한 내용 분석)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인과적 분석: 의사결정 나무를 사용했기 때문에 의사결정나무 분석 결과 도출된 주요 변수들이 무엇인지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종합: 분석 결과, 어떤 변수를 분석 모델에 적용시킬지에 대한 결론 언급                                                 </a:t>
            </a:r>
            <a:endParaRPr/>
          </a:p>
        </p:txBody>
      </p:sp>
      <p:sp>
        <p:nvSpPr>
          <p:cNvPr id="1009" name="Google Shape;1009;g195b8955ffb_0_74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95b8955ffb_0_13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탐색적 분석: 그래프 분석내용, 가설을 설정할 변수들에 대한 그래프 첨부.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추론적 분석: 가설 검정(그룹 - 재직/퇴직 간 유의차 비교. 특정 조건(금리, 성별 등)에서의 default 유의한 빈도차이한 내용 분석)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인과적 분석: 의사결정 나무를 사용했기 때문에 의사결정나무 분석 결과 도출된 주요 변수들이 무엇인지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종합: 분석 결과, 어떤 변수를 분석 모델에 적용시킬지에 대한 결론 언급                                                 </a:t>
            </a:r>
            <a:endParaRPr/>
          </a:p>
        </p:txBody>
      </p:sp>
      <p:sp>
        <p:nvSpPr>
          <p:cNvPr id="1025" name="Google Shape;1025;g195b8955ffb_0_136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961f82a991_32_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신분증, 휴대전화                                           </a:t>
            </a:r>
            <a:endParaRPr/>
          </a:p>
        </p:txBody>
      </p:sp>
      <p:sp>
        <p:nvSpPr>
          <p:cNvPr id="1042" name="Google Shape;1042;g1961f82a991_32_10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5c213f3a7_7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84" name="Google Shape;1084;g195c213f3a7_7_0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961f82a991_6_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신분증, 휴대전화</a:t>
            </a:r>
            <a:r>
              <a:rPr lang="ko-KR"/>
              <a:t>                                           </a:t>
            </a:r>
            <a:endParaRPr/>
          </a:p>
        </p:txBody>
      </p:sp>
      <p:sp>
        <p:nvSpPr>
          <p:cNvPr id="1115" name="Google Shape;1115;g1961f82a991_6_5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1961f82a991_3_8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                                             </a:t>
            </a:r>
            <a:endParaRPr/>
          </a:p>
        </p:txBody>
      </p:sp>
      <p:sp>
        <p:nvSpPr>
          <p:cNvPr id="1145" name="Google Shape;1145;g1961f82a991_3_88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61f82a991_28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1961f82a991_28_0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924c3782fc_1_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924c3782fc_1_3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61f82a991_54_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1" name="Google Shape;221;g1961f82a991_54_8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61f82a991_27_4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1961f82a991_27_48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95b8955ffb_0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                                              </a:t>
            </a:r>
            <a:endParaRPr/>
          </a:p>
        </p:txBody>
      </p:sp>
      <p:sp>
        <p:nvSpPr>
          <p:cNvPr id="271" name="Google Shape;271;g195b8955ffb_0_0:notes"/>
          <p:cNvSpPr/>
          <p:nvPr>
            <p:ph idx="2" type="sldImg"/>
          </p:nvPr>
        </p:nvSpPr>
        <p:spPr>
          <a:xfrm>
            <a:off x="4440238" y="36576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137160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 rot="5400000">
            <a:off x="5880100" y="-1884362"/>
            <a:ext cx="6527800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10699750" y="2935288"/>
            <a:ext cx="871855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2736850" y="-931862"/>
            <a:ext cx="8718550" cy="1167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/>
          <p:nvPr>
            <p:ph idx="2" type="pic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/>
          <p:nvPr>
            <p:ph idx="1" type="body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0">
          <p15:clr>
            <a:srgbClr val="F26B43"/>
          </p15:clr>
        </p15:guide>
        <p15:guide id="2" pos="57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5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43.png"/><Relationship Id="rId11" Type="http://schemas.openxmlformats.org/officeDocument/2006/relationships/image" Target="../media/image55.jpg"/><Relationship Id="rId10" Type="http://schemas.openxmlformats.org/officeDocument/2006/relationships/image" Target="../media/image47.png"/><Relationship Id="rId9" Type="http://schemas.openxmlformats.org/officeDocument/2006/relationships/image" Target="../media/image33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45.png"/><Relationship Id="rId8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Relationship Id="rId6" Type="http://schemas.openxmlformats.org/officeDocument/2006/relationships/image" Target="../media/image44.png"/><Relationship Id="rId7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33.png"/><Relationship Id="rId6" Type="http://schemas.openxmlformats.org/officeDocument/2006/relationships/image" Target="../media/image51.png"/><Relationship Id="rId7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54.png"/><Relationship Id="rId7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33.png"/><Relationship Id="rId6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66.png"/><Relationship Id="rId5" Type="http://schemas.openxmlformats.org/officeDocument/2006/relationships/image" Target="../media/image51.png"/><Relationship Id="rId6" Type="http://schemas.openxmlformats.org/officeDocument/2006/relationships/image" Target="../media/image67.png"/><Relationship Id="rId7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Relationship Id="rId4" Type="http://schemas.openxmlformats.org/officeDocument/2006/relationships/image" Target="../media/image33.png"/><Relationship Id="rId5" Type="http://schemas.openxmlformats.org/officeDocument/2006/relationships/image" Target="../media/image2.png"/><Relationship Id="rId6" Type="http://schemas.openxmlformats.org/officeDocument/2006/relationships/image" Target="../media/image6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Relationship Id="rId4" Type="http://schemas.openxmlformats.org/officeDocument/2006/relationships/image" Target="../media/image33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-103750" y="-457200"/>
            <a:ext cx="18592800" cy="107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7865" y="204817"/>
            <a:ext cx="2955602" cy="59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4572000" y="6640157"/>
            <a:ext cx="100210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ko-KR" sz="2800" u="none" cap="none" strike="noStrike">
                <a:solidFill>
                  <a:srgbClr val="3F3F3F"/>
                </a:solidFill>
              </a:rPr>
              <a:t>C반 1조 김건순, 정승원, 이현지, 최은서, 황병진, 김하은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600200" y="3190404"/>
            <a:ext cx="14621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1D1C1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자동차 할부 고객 연체 예측 모델 </a:t>
            </a:r>
            <a:r>
              <a:rPr b="1" lang="ko-KR" sz="6000">
                <a:solidFill>
                  <a:srgbClr val="1D1C1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개발</a:t>
            </a:r>
            <a:r>
              <a:rPr b="1" i="0" lang="ko-KR" sz="6000" u="none" cap="none" strike="noStrike">
                <a:solidFill>
                  <a:srgbClr val="1D1C1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을 </a:t>
            </a:r>
            <a:endParaRPr b="1" i="0" sz="6000" u="none" cap="none" strike="noStrike">
              <a:solidFill>
                <a:srgbClr val="1D1C1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1D1C1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통한 포유캐피탈사의 매출 증대</a:t>
            </a:r>
            <a:endParaRPr b="1" i="0" sz="60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4" name="Google Shape;94;p1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961f82a991_106_37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g1961f82a991_106_37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4" name="Google Shape;314;g1961f82a991_106_37"/>
          <p:cNvGrpSpPr/>
          <p:nvPr/>
        </p:nvGrpSpPr>
        <p:grpSpPr>
          <a:xfrm>
            <a:off x="1191975" y="1977675"/>
            <a:ext cx="6555381" cy="2506800"/>
            <a:chOff x="734775" y="2434875"/>
            <a:chExt cx="6555381" cy="2506800"/>
          </a:xfrm>
        </p:grpSpPr>
        <p:sp>
          <p:nvSpPr>
            <p:cNvPr id="315" name="Google Shape;315;g1961f82a991_106_37"/>
            <p:cNvSpPr/>
            <p:nvPr/>
          </p:nvSpPr>
          <p:spPr>
            <a:xfrm>
              <a:off x="734775" y="2434875"/>
              <a:ext cx="6555300" cy="25068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1961f82a991_106_37"/>
            <p:cNvSpPr/>
            <p:nvPr/>
          </p:nvSpPr>
          <p:spPr>
            <a:xfrm>
              <a:off x="749150" y="2452675"/>
              <a:ext cx="6540900" cy="5985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-KR" sz="25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기존 A, B, C사의 신용점수 예측 모델</a:t>
              </a:r>
              <a:endParaRPr b="0" i="0" sz="25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317" name="Google Shape;317;g1961f82a991_106_37"/>
            <p:cNvSpPr txBox="1"/>
            <p:nvPr/>
          </p:nvSpPr>
          <p:spPr>
            <a:xfrm>
              <a:off x="749256" y="3481250"/>
              <a:ext cx="6540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Noto Sans"/>
                <a:buChar char="-"/>
              </a:pPr>
              <a:r>
                <a:rPr lang="ko-KR" sz="2000">
                  <a:latin typeface="Noto Sans"/>
                  <a:ea typeface="Noto Sans"/>
                  <a:cs typeface="Noto Sans"/>
                  <a:sym typeface="Noto Sans"/>
                </a:rPr>
                <a:t>Gradient Boosting</a:t>
              </a:r>
              <a:endParaRPr sz="2000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Noto Sans"/>
                <a:buChar char="-"/>
              </a:pPr>
              <a:r>
                <a:rPr lang="ko-KR" sz="2000">
                  <a:latin typeface="Noto Sans"/>
                  <a:ea typeface="Noto Sans"/>
                  <a:cs typeface="Noto Sans"/>
                  <a:sym typeface="Noto Sans"/>
                </a:rPr>
                <a:t>기존 외부 신용점수에 유의하게 작용하는 인자 도출</a:t>
              </a:r>
              <a:endParaRPr sz="20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318" name="Google Shape;318;g1961f82a991_106_37"/>
          <p:cNvGrpSpPr/>
          <p:nvPr/>
        </p:nvGrpSpPr>
        <p:grpSpPr>
          <a:xfrm>
            <a:off x="1137200" y="6045250"/>
            <a:ext cx="6555300" cy="2506800"/>
            <a:chOff x="756200" y="6502450"/>
            <a:chExt cx="6555300" cy="2506800"/>
          </a:xfrm>
        </p:grpSpPr>
        <p:sp>
          <p:nvSpPr>
            <p:cNvPr id="319" name="Google Shape;319;g1961f82a991_106_37"/>
            <p:cNvSpPr/>
            <p:nvPr/>
          </p:nvSpPr>
          <p:spPr>
            <a:xfrm>
              <a:off x="756200" y="6502450"/>
              <a:ext cx="6555300" cy="25068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g1961f82a991_106_37"/>
            <p:cNvSpPr/>
            <p:nvPr/>
          </p:nvSpPr>
          <p:spPr>
            <a:xfrm>
              <a:off x="763400" y="6510225"/>
              <a:ext cx="6540900" cy="6042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ko-KR" sz="25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연체 예측 모델</a:t>
              </a:r>
              <a:endParaRPr b="0" i="0" sz="25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321" name="Google Shape;321;g1961f82a991_106_37"/>
            <p:cNvSpPr txBox="1"/>
            <p:nvPr/>
          </p:nvSpPr>
          <p:spPr>
            <a:xfrm>
              <a:off x="813505" y="7611142"/>
              <a:ext cx="53640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Noto Sans"/>
                <a:buChar char="-"/>
              </a:pPr>
              <a:r>
                <a:rPr lang="ko-KR" sz="2000">
                  <a:latin typeface="Noto Sans"/>
                  <a:ea typeface="Noto Sans"/>
                  <a:cs typeface="Noto Sans"/>
                  <a:sym typeface="Noto Sans"/>
                </a:rPr>
                <a:t>XGBoost</a:t>
              </a:r>
              <a:endParaRPr i="0" sz="20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Noto Sans"/>
                <a:buChar char="-"/>
              </a:pPr>
              <a:r>
                <a:rPr lang="ko-KR" sz="2000">
                  <a:latin typeface="Noto Sans"/>
                  <a:ea typeface="Noto Sans"/>
                  <a:cs typeface="Noto Sans"/>
                  <a:sym typeface="Noto Sans"/>
                </a:rPr>
                <a:t>연체 여부에 대한 핵심 인자 도출</a:t>
              </a:r>
              <a:r>
                <a:rPr i="0" lang="ko-KR" sz="20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endParaRPr i="0" sz="20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322" name="Google Shape;322;g1961f82a991_106_37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3" name="Google Shape;323;g1961f82a991_106_37"/>
          <p:cNvSpPr txBox="1"/>
          <p:nvPr/>
        </p:nvSpPr>
        <p:spPr>
          <a:xfrm>
            <a:off x="1295400" y="266700"/>
            <a:ext cx="1158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데이터 분석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- 2) 자체 신용 평가 모델에 적용할 핵심인자 도출</a:t>
            </a:r>
            <a:endParaRPr sz="3000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000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aphicFrame>
        <p:nvGraphicFramePr>
          <p:cNvPr id="324" name="Google Shape;324;g1961f82a991_106_37"/>
          <p:cNvGraphicFramePr/>
          <p:nvPr/>
        </p:nvGraphicFramePr>
        <p:xfrm>
          <a:off x="8633550" y="1995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1685575"/>
                <a:gridCol w="1083025"/>
                <a:gridCol w="1083025"/>
                <a:gridCol w="1083025"/>
                <a:gridCol w="1083025"/>
                <a:gridCol w="1083025"/>
                <a:gridCol w="1083025"/>
              </a:tblGrid>
              <a:tr h="2386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700" u="none" cap="none" strike="noStrike"/>
                        <a:t>변수명</a:t>
                      </a:r>
                      <a:endParaRPr b="1" sz="17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700" u="none" cap="none" strike="noStrike"/>
                        <a:t>재직자</a:t>
                      </a:r>
                      <a:endParaRPr b="1" sz="17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700" u="none" cap="none" strike="noStrike"/>
                        <a:t>퇴직자</a:t>
                      </a:r>
                      <a:endParaRPr b="1" sz="17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</a:tr>
              <a:tr h="331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ScoreA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ScoreB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ScoreC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ScoreA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ScoreB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ScoreC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8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/>
                        <a:t>연령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/>
                        <a:t>거주지등급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/>
                        <a:t>휴대전화변경기간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/>
                        <a:t>근속년수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/>
                        <a:t>신분증갱신기간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300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/>
                        <a:t>교육수준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/>
                        <a:t>고객정보갱신기간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/>
                        <a:t>대출문의건수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/>
                        <a:t>대출잔액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/>
                        <a:t>성별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300" u="none" cap="none" strike="noStrike">
                          <a:solidFill>
                            <a:schemeClr val="dk1"/>
                          </a:solidFill>
                        </a:rPr>
                        <a:t>O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5" name="Google Shape;325;g1961f82a991_106_37"/>
          <p:cNvGraphicFramePr/>
          <p:nvPr/>
        </p:nvGraphicFramePr>
        <p:xfrm>
          <a:off x="8633538" y="60251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{C06955B3-A87F-46E0-8613-904CB9810424}</a:tableStyleId>
              </a:tblPr>
              <a:tblGrid>
                <a:gridCol w="4091875"/>
                <a:gridCol w="4091875"/>
              </a:tblGrid>
              <a:tr h="487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공통 핵심인자</a:t>
                      </a:r>
                      <a:endParaRPr b="1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 hMerge="1"/>
              </a:tr>
              <a:tr h="906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고객정보갱신기간, 대출잔액, 신분증갱신기간, 휴대전화변경기간, 월납입액, 대출금리, 대출문의건수 </a:t>
                      </a:r>
                      <a:endParaRPr sz="19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47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재직자 핵심인자</a:t>
                      </a:r>
                      <a:endParaRPr b="1"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퇴직자 핵심인자</a:t>
                      </a:r>
                      <a:endParaRPr b="1" sz="20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</a:tr>
              <a:tr h="45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연령, 대출잔여기간</a:t>
                      </a:r>
                      <a:endParaRPr sz="19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대출금액</a:t>
                      </a:r>
                      <a:endParaRPr sz="19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45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총 10개</a:t>
                      </a:r>
                      <a:endParaRPr sz="19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총 9개</a:t>
                      </a:r>
                      <a:endParaRPr sz="19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6" name="Google Shape;326;g1961f82a991_106_37"/>
          <p:cNvSpPr/>
          <p:nvPr/>
        </p:nvSpPr>
        <p:spPr>
          <a:xfrm>
            <a:off x="304675" y="1061350"/>
            <a:ext cx="14858400" cy="504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기존 신용점수와 연체여부에 대한 핵심인자를 도출하고 이후 자체 신용 평가 모델에 적용하고자 함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7" name="Google Shape;327;g1961f82a991_106_37"/>
          <p:cNvSpPr/>
          <p:nvPr/>
        </p:nvSpPr>
        <p:spPr>
          <a:xfrm rot="-5400000">
            <a:off x="7976874" y="3202474"/>
            <a:ext cx="460150" cy="397950"/>
          </a:xfrm>
          <a:prstGeom prst="flowChartMerg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961f82a991_106_37"/>
          <p:cNvSpPr/>
          <p:nvPr/>
        </p:nvSpPr>
        <p:spPr>
          <a:xfrm rot="-5400000">
            <a:off x="7993824" y="7078449"/>
            <a:ext cx="460150" cy="397950"/>
          </a:xfrm>
          <a:prstGeom prst="flowChartMerg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961f82a991_106_37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330" name="Google Shape;330;g1961f82a991_106_37"/>
          <p:cNvCxnSpPr/>
          <p:nvPr/>
        </p:nvCxnSpPr>
        <p:spPr>
          <a:xfrm>
            <a:off x="944600" y="5859125"/>
            <a:ext cx="163233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1" name="Google Shape;331;g1961f82a991_106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961f82a991_34_0"/>
          <p:cNvSpPr txBox="1"/>
          <p:nvPr/>
        </p:nvSpPr>
        <p:spPr>
          <a:xfrm>
            <a:off x="1295400" y="266700"/>
            <a:ext cx="7070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데이터 분석 -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3) 대출신청 고객 분석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337" name="Google Shape;337;g1961f82a991_34_0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g1961f82a991_34_0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9" name="Google Shape;339;g1961f82a991_3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788" y="4306350"/>
            <a:ext cx="4114799" cy="42322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g1961f82a991_34_0"/>
          <p:cNvGrpSpPr/>
          <p:nvPr/>
        </p:nvGrpSpPr>
        <p:grpSpPr>
          <a:xfrm>
            <a:off x="9587800" y="3139653"/>
            <a:ext cx="4114807" cy="5627519"/>
            <a:chOff x="189043" y="2132900"/>
            <a:chExt cx="4114807" cy="4643550"/>
          </a:xfrm>
        </p:grpSpPr>
        <p:sp>
          <p:nvSpPr>
            <p:cNvPr id="341" name="Google Shape;341;g1961f82a991_34_0"/>
            <p:cNvSpPr/>
            <p:nvPr/>
          </p:nvSpPr>
          <p:spPr>
            <a:xfrm>
              <a:off x="189050" y="2220350"/>
              <a:ext cx="4114800" cy="4556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1961f82a991_34_0"/>
            <p:cNvSpPr/>
            <p:nvPr/>
          </p:nvSpPr>
          <p:spPr>
            <a:xfrm>
              <a:off x="189043" y="2132900"/>
              <a:ext cx="4114800" cy="5232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기존 고객</a:t>
              </a:r>
              <a:endParaRPr b="1" i="0" sz="2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pic>
        <p:nvPicPr>
          <p:cNvPr id="343" name="Google Shape;343;g1961f82a991_3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2200" y="4193744"/>
            <a:ext cx="4235775" cy="434269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961f82a991_34_0"/>
          <p:cNvSpPr/>
          <p:nvPr/>
        </p:nvSpPr>
        <p:spPr>
          <a:xfrm>
            <a:off x="13778800" y="3245631"/>
            <a:ext cx="4235700" cy="55215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1961f82a991_34_0"/>
          <p:cNvSpPr txBox="1"/>
          <p:nvPr/>
        </p:nvSpPr>
        <p:spPr>
          <a:xfrm>
            <a:off x="3047875" y="2458781"/>
            <a:ext cx="361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25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&lt; 수입 형태별 고객 수 </a:t>
            </a:r>
            <a:r>
              <a:rPr lang="ko-KR" sz="25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&gt; </a:t>
            </a:r>
            <a:r>
              <a:rPr lang="ko-KR" sz="2500">
                <a:solidFill>
                  <a:srgbClr val="3F3F3F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</a:t>
            </a:r>
            <a:endParaRPr i="0" sz="2500" u="none" cap="none" strike="noStrike">
              <a:solidFill>
                <a:srgbClr val="3F3F3F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46" name="Google Shape;346;g1961f82a991_34_0"/>
          <p:cNvSpPr txBox="1"/>
          <p:nvPr/>
        </p:nvSpPr>
        <p:spPr>
          <a:xfrm>
            <a:off x="11963275" y="2458781"/>
            <a:ext cx="355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25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&lt; 금리 유형별 고객 </a:t>
            </a:r>
            <a:r>
              <a:rPr lang="ko-KR" sz="25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수 &gt;</a:t>
            </a:r>
            <a:endParaRPr i="0" sz="25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47" name="Google Shape;347;g1961f82a991_3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363" y="4023067"/>
            <a:ext cx="4451026" cy="46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961f82a991_3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663" y="4071706"/>
            <a:ext cx="4451026" cy="4701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g1961f82a991_34_0"/>
          <p:cNvGrpSpPr/>
          <p:nvPr/>
        </p:nvGrpSpPr>
        <p:grpSpPr>
          <a:xfrm>
            <a:off x="304817" y="3139650"/>
            <a:ext cx="4450944" cy="5627513"/>
            <a:chOff x="-2253739" y="2132896"/>
            <a:chExt cx="4199400" cy="4643545"/>
          </a:xfrm>
        </p:grpSpPr>
        <p:sp>
          <p:nvSpPr>
            <p:cNvPr id="350" name="Google Shape;350;g1961f82a991_34_0"/>
            <p:cNvSpPr/>
            <p:nvPr/>
          </p:nvSpPr>
          <p:spPr>
            <a:xfrm>
              <a:off x="-2253739" y="2220342"/>
              <a:ext cx="4199400" cy="4556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1961f82a991_34_0"/>
            <p:cNvSpPr/>
            <p:nvPr/>
          </p:nvSpPr>
          <p:spPr>
            <a:xfrm>
              <a:off x="-2253739" y="2132896"/>
              <a:ext cx="4199400" cy="5232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기존 고객</a:t>
              </a:r>
              <a:endParaRPr b="1" i="0" sz="2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352" name="Google Shape;352;g1961f82a991_34_0"/>
          <p:cNvGrpSpPr/>
          <p:nvPr/>
        </p:nvGrpSpPr>
        <p:grpSpPr>
          <a:xfrm>
            <a:off x="4845398" y="3139666"/>
            <a:ext cx="4450986" cy="5627519"/>
            <a:chOff x="3570387" y="2132900"/>
            <a:chExt cx="4114807" cy="4643550"/>
          </a:xfrm>
        </p:grpSpPr>
        <p:sp>
          <p:nvSpPr>
            <p:cNvPr id="353" name="Google Shape;353;g1961f82a991_34_0"/>
            <p:cNvSpPr/>
            <p:nvPr/>
          </p:nvSpPr>
          <p:spPr>
            <a:xfrm>
              <a:off x="3570394" y="2220350"/>
              <a:ext cx="4114800" cy="4556100"/>
            </a:xfrm>
            <a:prstGeom prst="rect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1961f82a991_34_0"/>
            <p:cNvSpPr/>
            <p:nvPr/>
          </p:nvSpPr>
          <p:spPr>
            <a:xfrm>
              <a:off x="3570387" y="2132900"/>
              <a:ext cx="4114800" cy="523200"/>
            </a:xfrm>
            <a:prstGeom prst="rect">
              <a:avLst/>
            </a:prstGeom>
            <a:solidFill>
              <a:srgbClr val="434343"/>
            </a:solidFill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대출신청</a:t>
              </a:r>
              <a:r>
                <a:rPr b="1" lang="ko-KR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 고객</a:t>
              </a:r>
              <a:endParaRPr b="1" i="0" sz="2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355" name="Google Shape;355;g1961f82a991_34_0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6" name="Google Shape;356;g1961f82a991_34_0"/>
          <p:cNvSpPr/>
          <p:nvPr/>
        </p:nvSpPr>
        <p:spPr>
          <a:xfrm>
            <a:off x="304771" y="2380181"/>
            <a:ext cx="8991600" cy="634200"/>
          </a:xfrm>
          <a:prstGeom prst="rect">
            <a:avLst/>
          </a:prstGeom>
          <a:solidFill>
            <a:srgbClr val="E1EFD8"/>
          </a:solidFill>
          <a:ln cap="flat" cmpd="sng" w="28575">
            <a:solidFill>
              <a:srgbClr val="E1EF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수입 형태별 고객 수</a:t>
            </a:r>
            <a:endParaRPr b="1" i="0" sz="24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7" name="Google Shape;357;g1961f82a991_34_0"/>
          <p:cNvSpPr/>
          <p:nvPr/>
        </p:nvSpPr>
        <p:spPr>
          <a:xfrm>
            <a:off x="9601175" y="2380181"/>
            <a:ext cx="8426700" cy="634200"/>
          </a:xfrm>
          <a:prstGeom prst="rect">
            <a:avLst/>
          </a:prstGeom>
          <a:solidFill>
            <a:srgbClr val="E1EFD8"/>
          </a:solidFill>
          <a:ln cap="flat" cmpd="sng" w="28575">
            <a:solidFill>
              <a:srgbClr val="E1EF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금리 유형별 고객 수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8" name="Google Shape;358;g1961f82a991_34_0"/>
          <p:cNvSpPr/>
          <p:nvPr/>
        </p:nvSpPr>
        <p:spPr>
          <a:xfrm>
            <a:off x="13778800" y="3139656"/>
            <a:ext cx="4235700" cy="634200"/>
          </a:xfrm>
          <a:prstGeom prst="rect">
            <a:avLst/>
          </a:prstGeom>
          <a:solidFill>
            <a:srgbClr val="43434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대출신청</a:t>
            </a:r>
            <a: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고객</a:t>
            </a:r>
            <a:endParaRPr b="1" i="0" sz="24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9" name="Google Shape;359;g1961f82a991_34_0"/>
          <p:cNvSpPr/>
          <p:nvPr/>
        </p:nvSpPr>
        <p:spPr>
          <a:xfrm>
            <a:off x="164275" y="1101075"/>
            <a:ext cx="14858400" cy="504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기존 고객과 대출신청 고객의 분포 상태가 비슷하여 동일한 연체 관리 시스템을 적용하기에 적합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0" name="Google Shape;360;g1961f82a991_34_0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61" name="Google Shape;361;g1961f82a991_3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5c213f3a7_14_80"/>
          <p:cNvSpPr/>
          <p:nvPr/>
        </p:nvSpPr>
        <p:spPr>
          <a:xfrm>
            <a:off x="1003075" y="4920300"/>
            <a:ext cx="86031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g195c213f3a7_14_80"/>
          <p:cNvGrpSpPr/>
          <p:nvPr/>
        </p:nvGrpSpPr>
        <p:grpSpPr>
          <a:xfrm>
            <a:off x="582372" y="1923001"/>
            <a:ext cx="10492083" cy="7504427"/>
            <a:chOff x="985758" y="3238927"/>
            <a:chExt cx="8624102" cy="5306857"/>
          </a:xfrm>
        </p:grpSpPr>
        <p:sp>
          <p:nvSpPr>
            <p:cNvPr id="368" name="Google Shape;368;g195c213f3a7_14_80"/>
            <p:cNvSpPr/>
            <p:nvPr/>
          </p:nvSpPr>
          <p:spPr>
            <a:xfrm>
              <a:off x="985758" y="3644684"/>
              <a:ext cx="8624100" cy="4901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195c213f3a7_14_80"/>
            <p:cNvSpPr/>
            <p:nvPr/>
          </p:nvSpPr>
          <p:spPr>
            <a:xfrm>
              <a:off x="985760" y="3238927"/>
              <a:ext cx="8624100" cy="3936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ko-KR" sz="25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자체 신용 평가 모델</a:t>
              </a:r>
              <a:endParaRPr sz="25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sp>
        <p:nvSpPr>
          <p:cNvPr id="370" name="Google Shape;370;g195c213f3a7_14_80"/>
          <p:cNvSpPr txBox="1"/>
          <p:nvPr/>
        </p:nvSpPr>
        <p:spPr>
          <a:xfrm>
            <a:off x="506175" y="2566200"/>
            <a:ext cx="105834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Char char="-"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기존 고객 신용점수: 타사 신용 평가 점수에 로지스틱 회귀분석의 가중치를 부여하여 계산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임의의 </a:t>
            </a:r>
            <a:r>
              <a:rPr b="1"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ScoreZ = 0.4 * ScoreA + 0.25 * ScoreB + 0.35 * ScoreC</a:t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Char char="-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타사 Score A, B, C 의 핵심인자 + 자사 연체여부의 </a:t>
            </a: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핵심 인자로 자체 신용 평가 모델 생성  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Char char="-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대출 신청 고객 데이터 셋에 모델을 적용하여 자사 신용 평가 점수 도출 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1" name="Google Shape;371;g195c213f3a7_14_80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g195c213f3a7_14_80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3" name="Google Shape;373;g195c213f3a7_14_80"/>
          <p:cNvGrpSpPr/>
          <p:nvPr/>
        </p:nvGrpSpPr>
        <p:grpSpPr>
          <a:xfrm>
            <a:off x="11271314" y="1919469"/>
            <a:ext cx="6551730" cy="4371790"/>
            <a:chOff x="985758" y="3238926"/>
            <a:chExt cx="8624102" cy="5306858"/>
          </a:xfrm>
        </p:grpSpPr>
        <p:sp>
          <p:nvSpPr>
            <p:cNvPr id="374" name="Google Shape;374;g195c213f3a7_14_80"/>
            <p:cNvSpPr/>
            <p:nvPr/>
          </p:nvSpPr>
          <p:spPr>
            <a:xfrm>
              <a:off x="985758" y="3644684"/>
              <a:ext cx="8624100" cy="4901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195c213f3a7_14_80"/>
            <p:cNvSpPr/>
            <p:nvPr/>
          </p:nvSpPr>
          <p:spPr>
            <a:xfrm>
              <a:off x="985760" y="3238926"/>
              <a:ext cx="8624100" cy="7146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5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결과</a:t>
              </a:r>
              <a:endParaRPr b="1" i="0" sz="2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376" name="Google Shape;376;g195c213f3a7_14_80"/>
          <p:cNvSpPr/>
          <p:nvPr/>
        </p:nvSpPr>
        <p:spPr>
          <a:xfrm>
            <a:off x="11421325" y="2707650"/>
            <a:ext cx="6250200" cy="547800"/>
          </a:xfrm>
          <a:prstGeom prst="rect">
            <a:avLst/>
          </a:prstGeom>
          <a:solidFill>
            <a:srgbClr val="6C6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재직자 데이터 핵심인자(총 12개)</a:t>
            </a:r>
            <a:endParaRPr sz="2500"/>
          </a:p>
        </p:txBody>
      </p:sp>
      <p:sp>
        <p:nvSpPr>
          <p:cNvPr id="377" name="Google Shape;377;g195c213f3a7_14_80"/>
          <p:cNvSpPr txBox="1"/>
          <p:nvPr/>
        </p:nvSpPr>
        <p:spPr>
          <a:xfrm>
            <a:off x="11347550" y="3323725"/>
            <a:ext cx="6324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-"/>
            </a:pPr>
            <a:r>
              <a:rPr lang="ko-KR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연령, 근속년수, 거주지등급, 대출잔액, 대출문의건수, 대출잔여기간, 차량가격, … , 최종학력</a:t>
            </a:r>
            <a:endParaRPr/>
          </a:p>
        </p:txBody>
      </p:sp>
      <p:sp>
        <p:nvSpPr>
          <p:cNvPr id="378" name="Google Shape;378;g195c213f3a7_14_80"/>
          <p:cNvSpPr txBox="1"/>
          <p:nvPr/>
        </p:nvSpPr>
        <p:spPr>
          <a:xfrm>
            <a:off x="11271350" y="5121525"/>
            <a:ext cx="6400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-"/>
            </a:pPr>
            <a:r>
              <a:rPr lang="ko-KR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대출잔여기간, 대출문의건수, 주거등급, 연령, 최종학력, 대출잔액, 대출금, … , 성별 </a:t>
            </a:r>
            <a:endParaRPr/>
          </a:p>
        </p:txBody>
      </p:sp>
      <p:sp>
        <p:nvSpPr>
          <p:cNvPr id="379" name="Google Shape;379;g195c213f3a7_14_80"/>
          <p:cNvSpPr/>
          <p:nvPr/>
        </p:nvSpPr>
        <p:spPr>
          <a:xfrm>
            <a:off x="11457350" y="4557125"/>
            <a:ext cx="6214200" cy="547800"/>
          </a:xfrm>
          <a:prstGeom prst="rect">
            <a:avLst/>
          </a:prstGeom>
          <a:solidFill>
            <a:srgbClr val="6C6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퇴직자 데이터 핵심인자(총 12개)</a:t>
            </a:r>
            <a:endParaRPr b="1" sz="2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0" name="Google Shape;380;g195c213f3a7_14_80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ko-KR" sz="61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1" name="Google Shape;381;g195c213f3a7_14_80"/>
          <p:cNvSpPr txBox="1"/>
          <p:nvPr/>
        </p:nvSpPr>
        <p:spPr>
          <a:xfrm>
            <a:off x="1295400" y="266700"/>
            <a:ext cx="632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개선안 -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자체 신용 평가 모델  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82" name="Google Shape;382;g195c213f3a7_14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912" y="7141475"/>
            <a:ext cx="3943250" cy="180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95c213f3a7_14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877" y="7141475"/>
            <a:ext cx="1323836" cy="1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95c213f3a7_14_80"/>
          <p:cNvSpPr txBox="1"/>
          <p:nvPr/>
        </p:nvSpPr>
        <p:spPr>
          <a:xfrm>
            <a:off x="1416225" y="6500225"/>
            <a:ext cx="872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대출 신청 고객 중 퇴직자에 대해 모델을 적용한 결과 700점대가 60%로 가장 많이 나옴</a:t>
            </a:r>
            <a:endParaRPr sz="1700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pic>
        <p:nvPicPr>
          <p:cNvPr id="385" name="Google Shape;385;g195c213f3a7_14_80"/>
          <p:cNvPicPr preferRelativeResize="0"/>
          <p:nvPr/>
        </p:nvPicPr>
        <p:blipFill rotWithShape="1">
          <a:blip r:embed="rId5">
            <a:alphaModFix/>
          </a:blip>
          <a:srcRect b="8428" l="0" r="0" t="3960"/>
          <a:stretch/>
        </p:blipFill>
        <p:spPr>
          <a:xfrm>
            <a:off x="4580750" y="3110225"/>
            <a:ext cx="2495332" cy="1462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6" name="Google Shape;386;g195c213f3a7_14_80"/>
          <p:cNvGraphicFramePr/>
          <p:nvPr/>
        </p:nvGraphicFramePr>
        <p:xfrm>
          <a:off x="11271350" y="6504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{C06955B3-A87F-46E0-8613-904CB9810424}</a:tableStyleId>
              </a:tblPr>
              <a:tblGrid>
                <a:gridCol w="6551725"/>
              </a:tblGrid>
              <a:tr h="63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500">
                          <a:solidFill>
                            <a:schemeClr val="dk1"/>
                          </a:solidFill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자체 신용 평가 모델 개선점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F62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F62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F62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F62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2285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임의의 ScoreZ를 예측하는 모델을 만듦  </a:t>
                      </a:r>
                      <a:endParaRPr sz="2300">
                        <a:solidFill>
                          <a:schemeClr val="dk1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→</a:t>
                      </a:r>
                      <a:endParaRPr sz="2300">
                        <a:solidFill>
                          <a:schemeClr val="dk1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  </a:t>
                      </a:r>
                      <a:endParaRPr sz="2300">
                        <a:solidFill>
                          <a:schemeClr val="dk1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300">
                        <a:solidFill>
                          <a:schemeClr val="dk1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300">
                        <a:solidFill>
                          <a:schemeClr val="dk1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F62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F62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F62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F62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7" name="Google Shape;387;g195c213f3a7_14_80"/>
          <p:cNvSpPr/>
          <p:nvPr/>
        </p:nvSpPr>
        <p:spPr>
          <a:xfrm>
            <a:off x="304675" y="1061350"/>
            <a:ext cx="14858400" cy="504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자체 신용평가 모델 개발을 통해 자사 고객의 특성에 맞는 신용 평가 점수 부여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8" name="Google Shape;388;g195c213f3a7_14_80"/>
          <p:cNvSpPr txBox="1"/>
          <p:nvPr/>
        </p:nvSpPr>
        <p:spPr>
          <a:xfrm>
            <a:off x="11696450" y="7697325"/>
            <a:ext cx="62502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모델에서 도출된 핵심인자</a:t>
            </a:r>
            <a:r>
              <a:rPr b="1" lang="ko-KR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-KR" sz="23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및 비금융정보를 도입하여 만든 </a:t>
            </a:r>
            <a:r>
              <a:rPr b="1" lang="ko-KR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새로운  ScoreZ에 대한 신용평가 모델 </a:t>
            </a:r>
            <a:r>
              <a:rPr lang="ko-KR" sz="23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개발 필요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g195c213f3a7_14_80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90" name="Google Shape;390;g195c213f3a7_14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8e1868d6fc_0_2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g18e1868d6fc_0_2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g18e1868d6fc_0_2"/>
          <p:cNvSpPr txBox="1"/>
          <p:nvPr/>
        </p:nvSpPr>
        <p:spPr>
          <a:xfrm>
            <a:off x="556525" y="8709388"/>
            <a:ext cx="1692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→ </a:t>
            </a:r>
            <a:r>
              <a:rPr b="1" lang="ko-KR" sz="2300">
                <a:latin typeface="Noto Sans"/>
                <a:ea typeface="Noto Sans"/>
                <a:cs typeface="Noto Sans"/>
                <a:sym typeface="Noto Sans"/>
              </a:rPr>
              <a:t>고객별 연체 예측을 통한 연체 발생 가능성 파악 및 적용 금리 차등 적용 기준 마련</a:t>
            </a:r>
            <a:endParaRPr b="1" sz="23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8" name="Google Shape;398;g18e1868d6fc_0_2"/>
          <p:cNvSpPr txBox="1"/>
          <p:nvPr/>
        </p:nvSpPr>
        <p:spPr>
          <a:xfrm>
            <a:off x="4243025" y="1689113"/>
            <a:ext cx="981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Noto Sans SemiBold"/>
                <a:ea typeface="Noto Sans SemiBold"/>
                <a:cs typeface="Noto Sans SemiBold"/>
                <a:sym typeface="Noto Sans SemiBold"/>
              </a:rPr>
              <a:t>[고객별 연체확률 예측 분류모델 학습]</a:t>
            </a:r>
            <a:endParaRPr sz="250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aphicFrame>
        <p:nvGraphicFramePr>
          <p:cNvPr id="399" name="Google Shape;399;g18e1868d6fc_0_2"/>
          <p:cNvGraphicFramePr/>
          <p:nvPr/>
        </p:nvGraphicFramePr>
        <p:xfrm>
          <a:off x="9534475" y="484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{C06955B3-A87F-46E0-8613-904CB9810424}</a:tableStyleId>
              </a:tblPr>
              <a:tblGrid>
                <a:gridCol w="1614350"/>
                <a:gridCol w="1614350"/>
                <a:gridCol w="1614350"/>
                <a:gridCol w="1614350"/>
                <a:gridCol w="1614350"/>
              </a:tblGrid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Model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Train Accuracy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Test 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Accuracy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Recall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F1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BFBFBF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Decision 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Tree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0.843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0.864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0.810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0.671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Random Forest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0.874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0.868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0.759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0.682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Gradient Boosting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0.900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0.874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0.724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0.718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Xgboost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0.900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0.872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0.724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0.706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400" name="Google Shape;400;g18e1868d6fc_0_2"/>
          <p:cNvGraphicFramePr/>
          <p:nvPr/>
        </p:nvGraphicFramePr>
        <p:xfrm>
          <a:off x="695273" y="484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{C06955B3-A87F-46E0-8613-904CB9810424}</a:tableStyleId>
              </a:tblPr>
              <a:tblGrid>
                <a:gridCol w="1614350"/>
                <a:gridCol w="1614350"/>
                <a:gridCol w="1614350"/>
                <a:gridCol w="1614350"/>
                <a:gridCol w="1614350"/>
              </a:tblGrid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Model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Train Accuracy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Test 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Accuracy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Recall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F1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BFBFBF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Decision 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Tree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0.851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0.840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0.809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0.672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Random Forest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0.899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0.857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0.757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0.730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Gradient Boosting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0.900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0.858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0.722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0.724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Xgboost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0.898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0.856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0.704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0.711</a:t>
                      </a:r>
                      <a:endParaRPr sz="180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01" name="Google Shape;401;g18e1868d6fc_0_2"/>
          <p:cNvSpPr txBox="1"/>
          <p:nvPr/>
        </p:nvSpPr>
        <p:spPr>
          <a:xfrm>
            <a:off x="11528225" y="4240550"/>
            <a:ext cx="446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oto Sans Medium"/>
                <a:ea typeface="Noto Sans Medium"/>
                <a:cs typeface="Noto Sans Medium"/>
                <a:sym typeface="Noto Sans Medium"/>
              </a:rPr>
              <a:t>&lt; 퇴직자 연체 예측 모델 성능 비교 &gt;</a:t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402" name="Google Shape;402;g18e1868d6fc_0_2"/>
          <p:cNvSpPr txBox="1"/>
          <p:nvPr/>
        </p:nvSpPr>
        <p:spPr>
          <a:xfrm>
            <a:off x="2624850" y="4240550"/>
            <a:ext cx="464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oto Sans Medium"/>
                <a:ea typeface="Noto Sans Medium"/>
                <a:cs typeface="Noto Sans Medium"/>
                <a:sym typeface="Noto Sans Medium"/>
              </a:rPr>
              <a:t>&lt; 재직자 연체 예측 모델 성능 비교 &gt;</a:t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403" name="Google Shape;403;g18e1868d6fc_0_2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ko-KR" sz="61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4" name="Google Shape;404;g18e1868d6fc_0_2"/>
          <p:cNvSpPr txBox="1"/>
          <p:nvPr/>
        </p:nvSpPr>
        <p:spPr>
          <a:xfrm>
            <a:off x="1295400" y="266700"/>
            <a:ext cx="632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개선안 -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연체 예측 모델  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405" name="Google Shape;405;g18e1868d6fc_0_2"/>
          <p:cNvGrpSpPr/>
          <p:nvPr/>
        </p:nvGrpSpPr>
        <p:grpSpPr>
          <a:xfrm>
            <a:off x="1427950" y="2400700"/>
            <a:ext cx="15463427" cy="1685504"/>
            <a:chOff x="1046950" y="2172100"/>
            <a:chExt cx="15463427" cy="1685504"/>
          </a:xfrm>
        </p:grpSpPr>
        <p:sp>
          <p:nvSpPr>
            <p:cNvPr id="406" name="Google Shape;406;g18e1868d6fc_0_2"/>
            <p:cNvSpPr/>
            <p:nvPr/>
          </p:nvSpPr>
          <p:spPr>
            <a:xfrm>
              <a:off x="1046950" y="2172100"/>
              <a:ext cx="15282300" cy="16854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7" name="Google Shape;407;g18e1868d6fc_0_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553224" y="2382310"/>
              <a:ext cx="978502" cy="985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g18e1868d6fc_0_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22708" y="2385697"/>
              <a:ext cx="978502" cy="978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g18e1868d6fc_0_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05021" y="2382320"/>
              <a:ext cx="978502" cy="978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g18e1868d6fc_0_2"/>
            <p:cNvSpPr/>
            <p:nvPr/>
          </p:nvSpPr>
          <p:spPr>
            <a:xfrm>
              <a:off x="12000458" y="2699681"/>
              <a:ext cx="408600" cy="350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g18e1868d6fc_0_2"/>
            <p:cNvSpPr txBox="1"/>
            <p:nvPr/>
          </p:nvSpPr>
          <p:spPr>
            <a:xfrm>
              <a:off x="10144075" y="3411200"/>
              <a:ext cx="2196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latin typeface="Noto Sans SemiBold"/>
                  <a:ea typeface="Noto Sans SemiBold"/>
                  <a:cs typeface="Noto Sans SemiBold"/>
                  <a:sym typeface="Noto Sans SemiBold"/>
                </a:rPr>
                <a:t>대출 신청 </a:t>
              </a:r>
              <a:r>
                <a:rPr lang="ko-KR" sz="1700">
                  <a:latin typeface="Noto Sans SemiBold"/>
                  <a:ea typeface="Noto Sans SemiBold"/>
                  <a:cs typeface="Noto Sans SemiBold"/>
                  <a:sym typeface="Noto Sans SemiBold"/>
                </a:rPr>
                <a:t>고객 정보 </a:t>
              </a:r>
              <a:endParaRPr sz="1700"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412" name="Google Shape;412;g18e1868d6fc_0_2"/>
            <p:cNvSpPr txBox="1"/>
            <p:nvPr/>
          </p:nvSpPr>
          <p:spPr>
            <a:xfrm>
              <a:off x="12981237" y="3411204"/>
              <a:ext cx="114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latin typeface="Noto Sans SemiBold"/>
                  <a:ea typeface="Noto Sans SemiBold"/>
                  <a:cs typeface="Noto Sans SemiBold"/>
                  <a:sym typeface="Noto Sans SemiBold"/>
                </a:rPr>
                <a:t>Model</a:t>
              </a:r>
              <a:endParaRPr sz="1700"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413" name="Google Shape;413;g18e1868d6fc_0_2"/>
            <p:cNvSpPr txBox="1"/>
            <p:nvPr/>
          </p:nvSpPr>
          <p:spPr>
            <a:xfrm>
              <a:off x="14623377" y="3360825"/>
              <a:ext cx="188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latin typeface="Noto Sans SemiBold"/>
                  <a:ea typeface="Noto Sans SemiBold"/>
                  <a:cs typeface="Noto Sans SemiBold"/>
                  <a:sym typeface="Noto Sans SemiBold"/>
                </a:rPr>
                <a:t>고객 연체 예측</a:t>
              </a:r>
              <a:endParaRPr sz="1700"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414" name="Google Shape;414;g18e1868d6fc_0_2"/>
            <p:cNvSpPr/>
            <p:nvPr/>
          </p:nvSpPr>
          <p:spPr>
            <a:xfrm>
              <a:off x="14214768" y="2699691"/>
              <a:ext cx="408600" cy="350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g18e1868d6fc_0_2"/>
            <p:cNvSpPr txBox="1"/>
            <p:nvPr/>
          </p:nvSpPr>
          <p:spPr>
            <a:xfrm>
              <a:off x="1142999" y="2561675"/>
              <a:ext cx="10029300" cy="9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latin typeface="Malgun Gothic"/>
                  <a:ea typeface="Malgun Gothic"/>
                  <a:cs typeface="Malgun Gothic"/>
                  <a:sym typeface="Malgun Gothic"/>
                </a:rPr>
                <a:t>핵심인자</a:t>
              </a:r>
              <a:r>
                <a:rPr lang="ko-KR" sz="2100">
                  <a:latin typeface="Malgun Gothic"/>
                  <a:ea typeface="Malgun Gothic"/>
                  <a:cs typeface="Malgun Gothic"/>
                  <a:sym typeface="Malgun Gothic"/>
                </a:rPr>
                <a:t>들과 </a:t>
              </a:r>
              <a:r>
                <a:rPr b="1" lang="ko-KR" sz="2100">
                  <a:latin typeface="Malgun Gothic"/>
                  <a:ea typeface="Malgun Gothic"/>
                  <a:cs typeface="Malgun Gothic"/>
                  <a:sym typeface="Malgun Gothic"/>
                </a:rPr>
                <a:t>자체 신용 평가 점수</a:t>
              </a:r>
              <a:r>
                <a:rPr lang="ko-KR" sz="2100">
                  <a:latin typeface="Malgun Gothic"/>
                  <a:ea typeface="Malgun Gothic"/>
                  <a:cs typeface="Malgun Gothic"/>
                  <a:sym typeface="Malgun Gothic"/>
                </a:rPr>
                <a:t>를 이용하여 </a:t>
              </a:r>
              <a:r>
                <a:rPr b="1" lang="ko-KR" sz="2100">
                  <a:latin typeface="Malgun Gothic"/>
                  <a:ea typeface="Malgun Gothic"/>
                  <a:cs typeface="Malgun Gothic"/>
                  <a:sym typeface="Malgun Gothic"/>
                </a:rPr>
                <a:t>연체 예측 모델</a:t>
              </a:r>
              <a:r>
                <a:rPr lang="ko-KR" sz="2100">
                  <a:latin typeface="Malgun Gothic"/>
                  <a:ea typeface="Malgun Gothic"/>
                  <a:cs typeface="Malgun Gothic"/>
                  <a:sym typeface="Malgun Gothic"/>
                </a:rPr>
                <a:t>을 생성</a:t>
              </a:r>
              <a:endParaRPr sz="21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→</a:t>
              </a:r>
              <a:r>
                <a:rPr b="1" lang="ko-KR" sz="21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lang="ko-KR" sz="21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대출 신청 고객 데이터 셋에 연체 예측 모델을 적용하여 </a:t>
              </a:r>
              <a:r>
                <a:rPr b="1" lang="ko-KR" sz="21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연체 유무 예측</a:t>
              </a:r>
              <a:endParaRPr b="1" sz="21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6" name="Google Shape;416;g18e1868d6fc_0_2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17" name="Google Shape;417;g18e1868d6fc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8e1868d6fc_0_2"/>
          <p:cNvSpPr/>
          <p:nvPr/>
        </p:nvSpPr>
        <p:spPr>
          <a:xfrm>
            <a:off x="304675" y="1061350"/>
            <a:ext cx="14858400" cy="504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예측 모델 개발을 통해 연체 발생 가능성 파악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961f82a991_31_107"/>
          <p:cNvSpPr/>
          <p:nvPr/>
        </p:nvSpPr>
        <p:spPr>
          <a:xfrm>
            <a:off x="884475" y="2147225"/>
            <a:ext cx="7174200" cy="7015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961f82a991_31_107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5" name="Google Shape;425;g1961f82a991_31_107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g1961f82a991_31_107"/>
          <p:cNvSpPr/>
          <p:nvPr/>
        </p:nvSpPr>
        <p:spPr>
          <a:xfrm>
            <a:off x="3363125" y="2439800"/>
            <a:ext cx="2562000" cy="430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Noto Sans"/>
                <a:ea typeface="Noto Sans"/>
                <a:cs typeface="Noto Sans"/>
                <a:sym typeface="Noto Sans"/>
              </a:rPr>
              <a:t>고객 데이터 입력</a:t>
            </a:r>
            <a:endParaRPr sz="17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7" name="Google Shape;427;g1961f82a991_31_107"/>
          <p:cNvSpPr/>
          <p:nvPr/>
        </p:nvSpPr>
        <p:spPr>
          <a:xfrm>
            <a:off x="3163329" y="3110818"/>
            <a:ext cx="2959800" cy="11202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latin typeface="Noto Sans"/>
                <a:ea typeface="Noto Sans"/>
                <a:cs typeface="Noto Sans"/>
                <a:sym typeface="Noto Sans"/>
              </a:rPr>
              <a:t>연체 예측 모델</a:t>
            </a:r>
            <a:r>
              <a:rPr lang="ko-KR" sz="1500">
                <a:latin typeface="Noto Sans"/>
                <a:ea typeface="Noto Sans"/>
                <a:cs typeface="Noto Sans"/>
                <a:sym typeface="Noto Sans"/>
              </a:rPr>
              <a:t> 결과: </a:t>
            </a:r>
            <a:r>
              <a:rPr b="1" lang="ko-KR" sz="1500">
                <a:latin typeface="Noto Sans"/>
                <a:ea typeface="Noto Sans"/>
                <a:cs typeface="Noto Sans"/>
                <a:sym typeface="Noto Sans"/>
              </a:rPr>
              <a:t>연</a:t>
            </a:r>
            <a:r>
              <a:rPr b="1" lang="ko-KR" sz="1500">
                <a:latin typeface="Noto Sans"/>
                <a:ea typeface="Noto Sans"/>
                <a:cs typeface="Noto Sans"/>
                <a:sym typeface="Noto Sans"/>
              </a:rPr>
              <a:t>체?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8" name="Google Shape;428;g1961f82a991_31_107"/>
          <p:cNvSpPr/>
          <p:nvPr/>
        </p:nvSpPr>
        <p:spPr>
          <a:xfrm>
            <a:off x="6441050" y="3352325"/>
            <a:ext cx="1441500" cy="6372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연체 고위험 고객</a:t>
            </a:r>
            <a:endParaRPr sz="18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429" name="Google Shape;429;g1961f82a991_31_107"/>
          <p:cNvSpPr/>
          <p:nvPr/>
        </p:nvSpPr>
        <p:spPr>
          <a:xfrm>
            <a:off x="3163329" y="4471235"/>
            <a:ext cx="2959800" cy="11217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latin typeface="Noto Sans"/>
                <a:ea typeface="Noto Sans"/>
                <a:cs typeface="Noto Sans"/>
                <a:sym typeface="Noto Sans"/>
              </a:rPr>
              <a:t>신용평가 모델 </a:t>
            </a:r>
            <a:r>
              <a:rPr lang="ko-KR" sz="1500">
                <a:latin typeface="Noto Sans"/>
                <a:ea typeface="Noto Sans"/>
                <a:cs typeface="Noto Sans"/>
                <a:sym typeface="Noto Sans"/>
              </a:rPr>
              <a:t>결과 : </a:t>
            </a:r>
            <a:r>
              <a:rPr b="1" lang="ko-KR" sz="1500">
                <a:latin typeface="Noto Sans"/>
                <a:ea typeface="Noto Sans"/>
                <a:cs typeface="Noto Sans"/>
                <a:sym typeface="Noto Sans"/>
              </a:rPr>
              <a:t>0.6 이하?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0" name="Google Shape;430;g1961f82a991_31_107"/>
          <p:cNvSpPr/>
          <p:nvPr/>
        </p:nvSpPr>
        <p:spPr>
          <a:xfrm>
            <a:off x="3163329" y="5833153"/>
            <a:ext cx="2959800" cy="11217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가능성이 높은 특성</a:t>
            </a:r>
            <a:r>
              <a:rPr lang="ko-KR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을 지닌 고객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1" name="Google Shape;431;g1961f82a991_31_107"/>
          <p:cNvSpPr/>
          <p:nvPr/>
        </p:nvSpPr>
        <p:spPr>
          <a:xfrm>
            <a:off x="3163329" y="7195070"/>
            <a:ext cx="2959800" cy="11217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가능성이 낮은 특성</a:t>
            </a:r>
            <a:r>
              <a:rPr lang="ko-KR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을 지닌 고객</a:t>
            </a:r>
            <a:endParaRPr b="1" sz="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2" name="Google Shape;432;g1961f82a991_31_107"/>
          <p:cNvSpPr/>
          <p:nvPr/>
        </p:nvSpPr>
        <p:spPr>
          <a:xfrm>
            <a:off x="6441050" y="4719169"/>
            <a:ext cx="1441500" cy="6372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연체 위험 고객</a:t>
            </a:r>
            <a:endParaRPr sz="18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433" name="Google Shape;433;g1961f82a991_31_107"/>
          <p:cNvSpPr/>
          <p:nvPr/>
        </p:nvSpPr>
        <p:spPr>
          <a:xfrm>
            <a:off x="6440850" y="7503025"/>
            <a:ext cx="1441500" cy="505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우량 고객</a:t>
            </a:r>
            <a:endParaRPr sz="18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434" name="Google Shape;434;g1961f82a991_31_107"/>
          <p:cNvSpPr/>
          <p:nvPr/>
        </p:nvSpPr>
        <p:spPr>
          <a:xfrm>
            <a:off x="3671975" y="8556988"/>
            <a:ext cx="1942500" cy="5058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일반</a:t>
            </a:r>
            <a:r>
              <a:rPr lang="ko-KR" sz="18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고객</a:t>
            </a:r>
            <a:endParaRPr sz="18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435" name="Google Shape;435;g1961f82a991_31_107"/>
          <p:cNvSpPr/>
          <p:nvPr/>
        </p:nvSpPr>
        <p:spPr>
          <a:xfrm>
            <a:off x="1046601" y="3393800"/>
            <a:ext cx="1856400" cy="547800"/>
          </a:xfrm>
          <a:prstGeom prst="roundRect">
            <a:avLst>
              <a:gd fmla="val 16667" name="adj"/>
            </a:avLst>
          </a:prstGeom>
          <a:solidFill>
            <a:srgbClr val="888888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연체 예측 모델</a:t>
            </a:r>
            <a:endParaRPr b="1"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6" name="Google Shape;436;g1961f82a991_31_107"/>
          <p:cNvSpPr/>
          <p:nvPr/>
        </p:nvSpPr>
        <p:spPr>
          <a:xfrm>
            <a:off x="1046800" y="4760275"/>
            <a:ext cx="1942500" cy="543600"/>
          </a:xfrm>
          <a:prstGeom prst="roundRect">
            <a:avLst>
              <a:gd fmla="val 16667" name="adj"/>
            </a:avLst>
          </a:prstGeom>
          <a:solidFill>
            <a:srgbClr val="888888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자체 신용평가 모델</a:t>
            </a:r>
            <a:endParaRPr b="1"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37" name="Google Shape;437;g1961f82a991_31_107"/>
          <p:cNvCxnSpPr>
            <a:stCxn id="435" idx="3"/>
            <a:endCxn id="427" idx="1"/>
          </p:cNvCxnSpPr>
          <p:nvPr/>
        </p:nvCxnSpPr>
        <p:spPr>
          <a:xfrm>
            <a:off x="2903001" y="3667700"/>
            <a:ext cx="2604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g1961f82a991_31_107"/>
          <p:cNvCxnSpPr>
            <a:stCxn id="436" idx="3"/>
            <a:endCxn id="429" idx="1"/>
          </p:cNvCxnSpPr>
          <p:nvPr/>
        </p:nvCxnSpPr>
        <p:spPr>
          <a:xfrm>
            <a:off x="2989300" y="5032075"/>
            <a:ext cx="1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g1961f82a991_31_107"/>
          <p:cNvCxnSpPr>
            <a:stCxn id="426" idx="4"/>
            <a:endCxn id="427" idx="0"/>
          </p:cNvCxnSpPr>
          <p:nvPr/>
        </p:nvCxnSpPr>
        <p:spPr>
          <a:xfrm flipH="1">
            <a:off x="4643225" y="2870600"/>
            <a:ext cx="900" cy="2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0" name="Google Shape;440;g1961f82a991_31_107"/>
          <p:cNvCxnSpPr>
            <a:stCxn id="427" idx="2"/>
            <a:endCxn id="429" idx="0"/>
          </p:cNvCxnSpPr>
          <p:nvPr/>
        </p:nvCxnSpPr>
        <p:spPr>
          <a:xfrm>
            <a:off x="4643229" y="4231018"/>
            <a:ext cx="0" cy="2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1" name="Google Shape;441;g1961f82a991_31_107"/>
          <p:cNvCxnSpPr>
            <a:stCxn id="429" idx="2"/>
            <a:endCxn id="430" idx="0"/>
          </p:cNvCxnSpPr>
          <p:nvPr/>
        </p:nvCxnSpPr>
        <p:spPr>
          <a:xfrm>
            <a:off x="4643229" y="5592935"/>
            <a:ext cx="0" cy="2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2" name="Google Shape;442;g1961f82a991_31_107"/>
          <p:cNvCxnSpPr>
            <a:stCxn id="430" idx="2"/>
            <a:endCxn id="431" idx="0"/>
          </p:cNvCxnSpPr>
          <p:nvPr/>
        </p:nvCxnSpPr>
        <p:spPr>
          <a:xfrm>
            <a:off x="4643229" y="6954852"/>
            <a:ext cx="0" cy="2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3" name="Google Shape;443;g1961f82a991_31_107"/>
          <p:cNvCxnSpPr>
            <a:stCxn id="431" idx="2"/>
            <a:endCxn id="434" idx="0"/>
          </p:cNvCxnSpPr>
          <p:nvPr/>
        </p:nvCxnSpPr>
        <p:spPr>
          <a:xfrm>
            <a:off x="4643229" y="8316770"/>
            <a:ext cx="0" cy="2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4" name="Google Shape;444;g1961f82a991_31_107"/>
          <p:cNvCxnSpPr>
            <a:stCxn id="427" idx="3"/>
            <a:endCxn id="428" idx="1"/>
          </p:cNvCxnSpPr>
          <p:nvPr/>
        </p:nvCxnSpPr>
        <p:spPr>
          <a:xfrm>
            <a:off x="6123129" y="3670918"/>
            <a:ext cx="31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5" name="Google Shape;445;g1961f82a991_31_107"/>
          <p:cNvCxnSpPr>
            <a:stCxn id="429" idx="3"/>
            <a:endCxn id="432" idx="1"/>
          </p:cNvCxnSpPr>
          <p:nvPr/>
        </p:nvCxnSpPr>
        <p:spPr>
          <a:xfrm>
            <a:off x="6123129" y="5032085"/>
            <a:ext cx="3180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6" name="Google Shape;446;g1961f82a991_31_107"/>
          <p:cNvCxnSpPr>
            <a:stCxn id="430" idx="3"/>
            <a:endCxn id="432" idx="2"/>
          </p:cNvCxnSpPr>
          <p:nvPr/>
        </p:nvCxnSpPr>
        <p:spPr>
          <a:xfrm flipH="1" rot="10800000">
            <a:off x="6123129" y="5356303"/>
            <a:ext cx="1038600" cy="1037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7" name="Google Shape;447;g1961f82a991_31_107"/>
          <p:cNvCxnSpPr>
            <a:stCxn id="431" idx="3"/>
            <a:endCxn id="433" idx="1"/>
          </p:cNvCxnSpPr>
          <p:nvPr/>
        </p:nvCxnSpPr>
        <p:spPr>
          <a:xfrm>
            <a:off x="6123129" y="7755920"/>
            <a:ext cx="31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8" name="Google Shape;448;g1961f82a991_31_107"/>
          <p:cNvSpPr txBox="1"/>
          <p:nvPr/>
        </p:nvSpPr>
        <p:spPr>
          <a:xfrm>
            <a:off x="6140005" y="3404288"/>
            <a:ext cx="4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oto Sans"/>
                <a:ea typeface="Noto Sans"/>
                <a:cs typeface="Noto Sans"/>
                <a:sym typeface="Noto Sans"/>
              </a:rPr>
              <a:t>Y</a:t>
            </a:r>
            <a:endParaRPr sz="600"/>
          </a:p>
        </p:txBody>
      </p:sp>
      <p:sp>
        <p:nvSpPr>
          <p:cNvPr id="449" name="Google Shape;449;g1961f82a991_31_107"/>
          <p:cNvSpPr txBox="1"/>
          <p:nvPr/>
        </p:nvSpPr>
        <p:spPr>
          <a:xfrm>
            <a:off x="4622149" y="4119838"/>
            <a:ext cx="4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oto Sans"/>
                <a:ea typeface="Noto Sans"/>
                <a:cs typeface="Noto Sans"/>
                <a:sym typeface="Noto Sans"/>
              </a:rPr>
              <a:t>N</a:t>
            </a:r>
            <a:endParaRPr sz="600"/>
          </a:p>
        </p:txBody>
      </p:sp>
      <p:sp>
        <p:nvSpPr>
          <p:cNvPr id="450" name="Google Shape;450;g1961f82a991_31_107"/>
          <p:cNvSpPr txBox="1"/>
          <p:nvPr/>
        </p:nvSpPr>
        <p:spPr>
          <a:xfrm>
            <a:off x="6140005" y="4743613"/>
            <a:ext cx="4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oto Sans"/>
                <a:ea typeface="Noto Sans"/>
                <a:cs typeface="Noto Sans"/>
                <a:sym typeface="Noto Sans"/>
              </a:rPr>
              <a:t>Y</a:t>
            </a:r>
            <a:endParaRPr sz="600"/>
          </a:p>
        </p:txBody>
      </p:sp>
      <p:sp>
        <p:nvSpPr>
          <p:cNvPr id="451" name="Google Shape;451;g1961f82a991_31_107"/>
          <p:cNvSpPr txBox="1"/>
          <p:nvPr/>
        </p:nvSpPr>
        <p:spPr>
          <a:xfrm>
            <a:off x="6140005" y="6085988"/>
            <a:ext cx="4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oto Sans"/>
                <a:ea typeface="Noto Sans"/>
                <a:cs typeface="Noto Sans"/>
                <a:sym typeface="Noto Sans"/>
              </a:rPr>
              <a:t>Y</a:t>
            </a:r>
            <a:endParaRPr sz="600"/>
          </a:p>
        </p:txBody>
      </p:sp>
      <p:sp>
        <p:nvSpPr>
          <p:cNvPr id="452" name="Google Shape;452;g1961f82a991_31_107"/>
          <p:cNvSpPr txBox="1"/>
          <p:nvPr/>
        </p:nvSpPr>
        <p:spPr>
          <a:xfrm>
            <a:off x="6140005" y="7478613"/>
            <a:ext cx="4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oto Sans"/>
                <a:ea typeface="Noto Sans"/>
                <a:cs typeface="Noto Sans"/>
                <a:sym typeface="Noto Sans"/>
              </a:rPr>
              <a:t>Y</a:t>
            </a:r>
            <a:endParaRPr sz="600"/>
          </a:p>
        </p:txBody>
      </p:sp>
      <p:sp>
        <p:nvSpPr>
          <p:cNvPr id="453" name="Google Shape;453;g1961f82a991_31_107"/>
          <p:cNvSpPr txBox="1"/>
          <p:nvPr/>
        </p:nvSpPr>
        <p:spPr>
          <a:xfrm>
            <a:off x="4622149" y="5543725"/>
            <a:ext cx="4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oto Sans"/>
                <a:ea typeface="Noto Sans"/>
                <a:cs typeface="Noto Sans"/>
                <a:sym typeface="Noto Sans"/>
              </a:rPr>
              <a:t>N</a:t>
            </a:r>
            <a:endParaRPr sz="600"/>
          </a:p>
        </p:txBody>
      </p:sp>
      <p:sp>
        <p:nvSpPr>
          <p:cNvPr id="454" name="Google Shape;454;g1961f82a991_31_107"/>
          <p:cNvSpPr txBox="1"/>
          <p:nvPr/>
        </p:nvSpPr>
        <p:spPr>
          <a:xfrm>
            <a:off x="4622149" y="6930238"/>
            <a:ext cx="4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oto Sans"/>
                <a:ea typeface="Noto Sans"/>
                <a:cs typeface="Noto Sans"/>
                <a:sym typeface="Noto Sans"/>
              </a:rPr>
              <a:t>N</a:t>
            </a:r>
            <a:endParaRPr sz="600"/>
          </a:p>
        </p:txBody>
      </p:sp>
      <p:sp>
        <p:nvSpPr>
          <p:cNvPr id="455" name="Google Shape;455;g1961f82a991_31_107"/>
          <p:cNvSpPr txBox="1"/>
          <p:nvPr/>
        </p:nvSpPr>
        <p:spPr>
          <a:xfrm>
            <a:off x="4622149" y="8281588"/>
            <a:ext cx="4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oto Sans"/>
                <a:ea typeface="Noto Sans"/>
                <a:cs typeface="Noto Sans"/>
                <a:sym typeface="Noto Sans"/>
              </a:rPr>
              <a:t>N</a:t>
            </a:r>
            <a:endParaRPr sz="600"/>
          </a:p>
        </p:txBody>
      </p:sp>
      <p:sp>
        <p:nvSpPr>
          <p:cNvPr id="456" name="Google Shape;456;g1961f82a991_31_107"/>
          <p:cNvSpPr txBox="1"/>
          <p:nvPr/>
        </p:nvSpPr>
        <p:spPr>
          <a:xfrm>
            <a:off x="969725" y="2223425"/>
            <a:ext cx="270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oto Sans"/>
                <a:ea typeface="Noto Sans"/>
                <a:cs typeface="Noto Sans"/>
                <a:sym typeface="Noto Sans"/>
              </a:rPr>
              <a:t>&lt;시스템 순서도&gt;</a:t>
            </a:r>
            <a:endParaRPr sz="1200"/>
          </a:p>
        </p:txBody>
      </p:sp>
      <p:graphicFrame>
        <p:nvGraphicFramePr>
          <p:cNvPr id="457" name="Google Shape;457;g1961f82a991_31_107"/>
          <p:cNvGraphicFramePr/>
          <p:nvPr/>
        </p:nvGraphicFramePr>
        <p:xfrm>
          <a:off x="8413025" y="572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{C06955B3-A87F-46E0-8613-904CB9810424}</a:tableStyleId>
              </a:tblPr>
              <a:tblGrid>
                <a:gridCol w="2227350"/>
                <a:gridCol w="2626500"/>
                <a:gridCol w="1799225"/>
                <a:gridCol w="2484325"/>
              </a:tblGrid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분류</a:t>
                      </a:r>
                      <a:endParaRPr sz="18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기존 고객</a:t>
                      </a:r>
                      <a:endParaRPr sz="18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신규 고객</a:t>
                      </a:r>
                      <a:endParaRPr sz="18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목적</a:t>
                      </a:r>
                      <a:endParaRPr sz="18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73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C00000"/>
                          </a:solidFill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연체 고위험 고객</a:t>
                      </a:r>
                      <a:endParaRPr sz="1800">
                        <a:solidFill>
                          <a:srgbClr val="C00000"/>
                        </a:solidFill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고정금리</a:t>
                      </a:r>
                      <a:r>
                        <a:rPr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로 변경 유도</a:t>
                      </a:r>
                      <a:endParaRPr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대출 거절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연체 방지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73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DD7E6B"/>
                          </a:solidFill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연체 위험 고객</a:t>
                      </a:r>
                      <a:endParaRPr sz="1800">
                        <a:solidFill>
                          <a:srgbClr val="DD7E6B"/>
                        </a:solidFill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고정금리</a:t>
                      </a:r>
                      <a:r>
                        <a:rPr lang="ko-KR" sz="18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로 변경 유도</a:t>
                      </a:r>
                      <a:endParaRPr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고정</a:t>
                      </a:r>
                      <a:r>
                        <a:rPr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금리 + </a:t>
                      </a: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할증</a:t>
                      </a:r>
                      <a:r>
                        <a:rPr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금리</a:t>
                      </a:r>
                      <a:endParaRPr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연체 방지 </a:t>
                      </a:r>
                      <a:r>
                        <a:rPr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및 </a:t>
                      </a: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수익 증대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  <a:tr h="70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accent6"/>
                          </a:solidFill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우량 고객</a:t>
                      </a:r>
                      <a:endParaRPr sz="1800">
                        <a:solidFill>
                          <a:schemeClr val="accent6"/>
                        </a:solidFill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할인</a:t>
                      </a:r>
                      <a:r>
                        <a:rPr lang="ko-KR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금리로 추가 대출 유도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할인</a:t>
                      </a:r>
                      <a:r>
                        <a:rPr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금리</a:t>
                      </a:r>
                      <a:endParaRPr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수익 증대 </a:t>
                      </a:r>
                      <a:r>
                        <a:rPr lang="ko-KR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및 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우량 고객 유치</a:t>
                      </a:r>
                      <a:endParaRPr b="1"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58" name="Google Shape;458;g1961f82a991_31_107"/>
          <p:cNvSpPr txBox="1"/>
          <p:nvPr/>
        </p:nvSpPr>
        <p:spPr>
          <a:xfrm>
            <a:off x="8388600" y="2164788"/>
            <a:ext cx="9137400" cy="211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-"/>
            </a:pPr>
            <a:r>
              <a:rPr b="1" lang="ko-KR" sz="1900">
                <a:solidFill>
                  <a:srgbClr val="3F3F3F"/>
                </a:solidFill>
                <a:latin typeface="Noto Sans"/>
                <a:ea typeface="Noto Sans"/>
                <a:cs typeface="Noto Sans"/>
                <a:sym typeface="Noto Sans"/>
              </a:rPr>
              <a:t>변동금리 :</a:t>
            </a:r>
            <a:r>
              <a:rPr b="1" lang="ko-KR" sz="1800">
                <a:solidFill>
                  <a:srgbClr val="3F3F3F"/>
                </a:solidFill>
                <a:latin typeface="Noto Sans"/>
                <a:ea typeface="Noto Sans"/>
                <a:cs typeface="Noto Sans"/>
                <a:sym typeface="Noto Sans"/>
              </a:rPr>
              <a:t>  </a:t>
            </a:r>
            <a:r>
              <a:rPr lang="ko-KR" sz="1600" u="sng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시장금리 반영</a:t>
            </a:r>
            <a:r>
              <a:rPr lang="ko-KR" sz="1600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→ 일정 주기별로 약정금리가 변하는 금리</a:t>
            </a:r>
            <a:endParaRPr sz="1600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-"/>
            </a:pPr>
            <a:r>
              <a:rPr b="1" lang="ko-KR" sz="1900">
                <a:solidFill>
                  <a:srgbClr val="3F3F3F"/>
                </a:solidFill>
                <a:latin typeface="Noto Sans"/>
                <a:ea typeface="Noto Sans"/>
                <a:cs typeface="Noto Sans"/>
                <a:sym typeface="Noto Sans"/>
              </a:rPr>
              <a:t>고정금리</a:t>
            </a:r>
            <a:r>
              <a:rPr b="1" lang="ko-KR" sz="1800">
                <a:solidFill>
                  <a:srgbClr val="3F3F3F"/>
                </a:solidFill>
                <a:latin typeface="Noto Sans"/>
                <a:ea typeface="Noto Sans"/>
                <a:cs typeface="Noto Sans"/>
                <a:sym typeface="Noto Sans"/>
              </a:rPr>
              <a:t> : </a:t>
            </a:r>
            <a:r>
              <a:rPr lang="ko-KR" sz="1600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최초 약정한 금리가 만기때까지 그대로 유지되는 금리로 변동금리보다 높음</a:t>
            </a:r>
            <a:endParaRPr sz="1600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000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“ </a:t>
            </a:r>
            <a:r>
              <a:rPr lang="ko-KR" sz="2200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 </a:t>
            </a:r>
            <a:r>
              <a:rPr b="1" lang="ko-KR" sz="2400">
                <a:solidFill>
                  <a:srgbClr val="3F3F3F"/>
                </a:solidFill>
                <a:latin typeface="Noto Sans"/>
                <a:ea typeface="Noto Sans"/>
                <a:cs typeface="Noto Sans"/>
                <a:sym typeface="Noto Sans"/>
              </a:rPr>
              <a:t>기준금리</a:t>
            </a:r>
            <a:r>
              <a:rPr lang="ko-KR" sz="2200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는 올해 5번의 인상을 통해 </a:t>
            </a:r>
            <a:r>
              <a:rPr b="1" lang="ko-KR" sz="2300">
                <a:solidFill>
                  <a:srgbClr val="3F3F3F"/>
                </a:solidFill>
                <a:latin typeface="Noto Sans"/>
                <a:ea typeface="Noto Sans"/>
                <a:cs typeface="Noto Sans"/>
                <a:sym typeface="Noto Sans"/>
              </a:rPr>
              <a:t>1.25%에서 3.00%까지 상승</a:t>
            </a:r>
            <a:r>
              <a:rPr lang="ko-KR" sz="2200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 “</a:t>
            </a:r>
            <a:endParaRPr sz="2200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또한 11월에</a:t>
            </a:r>
            <a:r>
              <a:rPr lang="ko-KR" sz="2300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 </a:t>
            </a:r>
            <a:r>
              <a:rPr lang="ko-KR" sz="2300" u="sng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0.25% 인상 예정</a:t>
            </a:r>
            <a:endParaRPr sz="2300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459" name="Google Shape;459;g1961f82a991_31_107"/>
          <p:cNvSpPr/>
          <p:nvPr/>
        </p:nvSpPr>
        <p:spPr>
          <a:xfrm>
            <a:off x="12774075" y="4750228"/>
            <a:ext cx="708000" cy="64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1961f82a991_31_107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ko-KR" sz="61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g1961f82a991_31_107"/>
          <p:cNvSpPr txBox="1"/>
          <p:nvPr/>
        </p:nvSpPr>
        <p:spPr>
          <a:xfrm>
            <a:off x="1295400" y="266700"/>
            <a:ext cx="632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개선안 -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연체 관리 시스템 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462" name="Google Shape;462;g1961f82a991_31_107"/>
          <p:cNvSpPr/>
          <p:nvPr/>
        </p:nvSpPr>
        <p:spPr>
          <a:xfrm>
            <a:off x="304675" y="1061350"/>
            <a:ext cx="15914100" cy="504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기존 고객들의 연체를 관리</a:t>
            </a:r>
            <a:r>
              <a:rPr lang="ko-KR" sz="25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하고 </a:t>
            </a:r>
            <a:r>
              <a:rPr b="1" lang="ko-KR" sz="2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신규 고객들의 연체 위험에 따른 분류</a:t>
            </a:r>
            <a:r>
              <a:rPr lang="ko-KR" sz="25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를 위하여 ‘</a:t>
            </a:r>
            <a:r>
              <a:rPr b="1" lang="ko-KR" sz="2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관리 시스템</a:t>
            </a:r>
            <a:r>
              <a:rPr lang="ko-KR" sz="25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’을 개발</a:t>
            </a:r>
            <a:endParaRPr b="1" sz="2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3" name="Google Shape;463;g1961f82a991_31_107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64" name="Google Shape;464;g1961f82a991_3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95c213f3a7_15_22"/>
          <p:cNvSpPr/>
          <p:nvPr/>
        </p:nvSpPr>
        <p:spPr>
          <a:xfrm>
            <a:off x="9235435" y="2116877"/>
            <a:ext cx="2479800" cy="673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Noto Sans"/>
                <a:ea typeface="Noto Sans"/>
                <a:cs typeface="Noto Sans"/>
                <a:sym typeface="Noto Sans"/>
              </a:rPr>
              <a:t>정승원</a:t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각기 다른 전공을 가진 팀원들과 팀 프로젝트를 수행하며 다양한 인사이트를 도출할 수 있어 좋았습니다. 또한 도메인 지식도 빅데이터 지식만큼 중요하다는 것을 다시 한번 깨닫게 되었습니다.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이번 팀 프로젝트를 통해 배운 것들을 종합적으로 쓸 수 있었습니다.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더불어 좋은 교수님들께 많이 배워갑니다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0" name="Google Shape;470;g195c213f3a7_15_22"/>
          <p:cNvSpPr/>
          <p:nvPr/>
        </p:nvSpPr>
        <p:spPr>
          <a:xfrm>
            <a:off x="3910095" y="2140727"/>
            <a:ext cx="2479800" cy="668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Noto Sans"/>
                <a:ea typeface="Noto Sans"/>
                <a:cs typeface="Noto Sans"/>
                <a:sym typeface="Noto Sans"/>
              </a:rPr>
              <a:t>최은서</a:t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빅데이터 이론을 배우고 바로 실전형 프로젝트를 수행하면서 많은 어려움이 있었다. 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그리고 교수님 마다 지도하시는 방향이 달라 의견을 취합하는 데 시간이 많이 들었다.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추가적인 공부와 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교수님의 지도를 이해하려고 노력하면서  올바른 방향으로 나아갈 수 있었다.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1" name="Google Shape;471;g195c213f3a7_15_22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g195c213f3a7_15_22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3" name="Google Shape;473;g195c213f3a7_15_22"/>
          <p:cNvSpPr/>
          <p:nvPr/>
        </p:nvSpPr>
        <p:spPr>
          <a:xfrm>
            <a:off x="11898105" y="2140727"/>
            <a:ext cx="2479800" cy="668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Noto Sans"/>
                <a:ea typeface="Noto Sans"/>
                <a:cs typeface="Noto Sans"/>
                <a:sym typeface="Noto Sans"/>
              </a:rPr>
              <a:t>황병진</a:t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빅데이터 분석 기초와 모델을 공부하며 배웠던 지식들을 활용하여 팀원들과 함께 계획을 수립하고 수행함에 있어서 굉장히 좋았습니다. 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좋은 팀과 함께 하여 유익한 시간을 보낸 것 같습니다. 비록 짧은 시간에 배운 코드와 머신러닝코드를 배우고 응용해보았던 프로젝트였지만, 앞으로의 삶에 긍정적 영향을 미칠 것으로 보입니다.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4" name="Google Shape;474;g195c213f3a7_15_22"/>
          <p:cNvSpPr/>
          <p:nvPr/>
        </p:nvSpPr>
        <p:spPr>
          <a:xfrm>
            <a:off x="1247425" y="2140727"/>
            <a:ext cx="2479800" cy="668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Noto Sans"/>
                <a:ea typeface="Noto Sans"/>
                <a:cs typeface="Noto Sans"/>
                <a:sym typeface="Noto Sans"/>
              </a:rPr>
              <a:t>김하은</a:t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도메인 지식이 부족하여 방향설정에 어려움을 겪었지만 교수님의 지도로 힌트를 얻어 무사히 프로젝트를 끝마칠 수 있었습니다~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실데이터를 다뤄보는 경험을 통해 빅데이터 분석가로서 역량을 함양할 수 있는 기회였습니다. 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앞으로도 화이팅!! ^^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475" name="Google Shape;475;g195c213f3a7_15_22"/>
          <p:cNvGrpSpPr/>
          <p:nvPr/>
        </p:nvGrpSpPr>
        <p:grpSpPr>
          <a:xfrm>
            <a:off x="1878075" y="1239288"/>
            <a:ext cx="1228050" cy="1525500"/>
            <a:chOff x="5641300" y="1262400"/>
            <a:chExt cx="1228050" cy="1525500"/>
          </a:xfrm>
        </p:grpSpPr>
        <p:sp>
          <p:nvSpPr>
            <p:cNvPr id="476" name="Google Shape;476;g195c213f3a7_15_22"/>
            <p:cNvSpPr/>
            <p:nvPr/>
          </p:nvSpPr>
          <p:spPr>
            <a:xfrm>
              <a:off x="5650150" y="1262400"/>
              <a:ext cx="1219200" cy="1525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7" name="Google Shape;477;g195c213f3a7_15_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1300" y="1507900"/>
              <a:ext cx="1219200" cy="1219225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478" name="Google Shape;478;g195c213f3a7_15_22"/>
          <p:cNvSpPr/>
          <p:nvPr/>
        </p:nvSpPr>
        <p:spPr>
          <a:xfrm>
            <a:off x="6572765" y="2140727"/>
            <a:ext cx="2479800" cy="668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Noto Sans"/>
                <a:ea typeface="Noto Sans"/>
                <a:cs typeface="Noto Sans"/>
                <a:sym typeface="Noto Sans"/>
              </a:rPr>
              <a:t>이현지 </a:t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금융 정보에 대한 도메인 지식이 부족해서 처음 프로젝트의 큰 방향성을 잡기가 힘들었다. 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몇 번의 반복과 교수님들의 코칭과 밤샘으로 10일간의 프로젝트를 마무리 할 수 있었다.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실무적인 빅데이터를 가지고 머신러닝을 이용하여 통계적 분석을 할 수 있는 색다른 경험이었다.  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479" name="Google Shape;479;g195c213f3a7_15_22"/>
          <p:cNvGrpSpPr/>
          <p:nvPr/>
        </p:nvGrpSpPr>
        <p:grpSpPr>
          <a:xfrm>
            <a:off x="7135875" y="1239288"/>
            <a:ext cx="1228050" cy="1525500"/>
            <a:chOff x="5641300" y="1262400"/>
            <a:chExt cx="1228050" cy="1525500"/>
          </a:xfrm>
        </p:grpSpPr>
        <p:sp>
          <p:nvSpPr>
            <p:cNvPr id="480" name="Google Shape;480;g195c213f3a7_15_22"/>
            <p:cNvSpPr/>
            <p:nvPr/>
          </p:nvSpPr>
          <p:spPr>
            <a:xfrm>
              <a:off x="5650150" y="1262400"/>
              <a:ext cx="1219200" cy="1525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1" name="Google Shape;481;g195c213f3a7_15_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1300" y="1507900"/>
              <a:ext cx="1219200" cy="1219225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482" name="Google Shape;482;g195c213f3a7_15_22"/>
          <p:cNvGrpSpPr/>
          <p:nvPr/>
        </p:nvGrpSpPr>
        <p:grpSpPr>
          <a:xfrm>
            <a:off x="9806975" y="1284488"/>
            <a:ext cx="1228050" cy="1525500"/>
            <a:chOff x="5641300" y="1262400"/>
            <a:chExt cx="1228050" cy="1525500"/>
          </a:xfrm>
        </p:grpSpPr>
        <p:sp>
          <p:nvSpPr>
            <p:cNvPr id="483" name="Google Shape;483;g195c213f3a7_15_22"/>
            <p:cNvSpPr/>
            <p:nvPr/>
          </p:nvSpPr>
          <p:spPr>
            <a:xfrm>
              <a:off x="5650150" y="1262400"/>
              <a:ext cx="1219200" cy="1525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4" name="Google Shape;484;g195c213f3a7_15_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1300" y="1507900"/>
              <a:ext cx="1219200" cy="1219225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485" name="Google Shape;485;g195c213f3a7_15_22"/>
          <p:cNvGrpSpPr/>
          <p:nvPr/>
        </p:nvGrpSpPr>
        <p:grpSpPr>
          <a:xfrm>
            <a:off x="4536200" y="1239288"/>
            <a:ext cx="1228050" cy="1525500"/>
            <a:chOff x="5641300" y="1262400"/>
            <a:chExt cx="1228050" cy="1525500"/>
          </a:xfrm>
        </p:grpSpPr>
        <p:sp>
          <p:nvSpPr>
            <p:cNvPr id="486" name="Google Shape;486;g195c213f3a7_15_22"/>
            <p:cNvSpPr/>
            <p:nvPr/>
          </p:nvSpPr>
          <p:spPr>
            <a:xfrm>
              <a:off x="5650150" y="1262400"/>
              <a:ext cx="1219200" cy="1525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7" name="Google Shape;487;g195c213f3a7_15_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1300" y="1507900"/>
              <a:ext cx="1219200" cy="1219225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488" name="Google Shape;488;g195c213f3a7_15_22"/>
          <p:cNvSpPr/>
          <p:nvPr/>
        </p:nvSpPr>
        <p:spPr>
          <a:xfrm>
            <a:off x="14560775" y="2140727"/>
            <a:ext cx="2479800" cy="668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Noto Sans"/>
                <a:ea typeface="Noto Sans"/>
                <a:cs typeface="Noto Sans"/>
                <a:sym typeface="Noto Sans"/>
              </a:rPr>
              <a:t>김건순</a:t>
            </a:r>
            <a:endParaRPr b="1"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수업에서 배웠던 내용들을 활용해서 어떤 부분에서 어떤 모델을 사용해야 하는 지, 실제 데이터에 적용시키기 위해서 고려해야 할 것은 무엇인지를 배울 수 있는 유익한 시간이었습니다.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oto Sans"/>
                <a:ea typeface="Noto Sans"/>
                <a:cs typeface="Noto Sans"/>
                <a:sym typeface="Noto Sans"/>
              </a:rPr>
              <a:t>실제 데이터를 분석하기 위해서는 해당 주제에 대한 조사가 선행되는 것이 매우 중요하며 계획적으로 분석하는 것이 가장 빠른 길이라는 것을 배울 수 있었습니다.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489" name="Google Shape;489;g195c213f3a7_15_22"/>
          <p:cNvGrpSpPr/>
          <p:nvPr/>
        </p:nvGrpSpPr>
        <p:grpSpPr>
          <a:xfrm>
            <a:off x="15186650" y="1284488"/>
            <a:ext cx="1228050" cy="1525500"/>
            <a:chOff x="5641300" y="1262400"/>
            <a:chExt cx="1228050" cy="1525500"/>
          </a:xfrm>
        </p:grpSpPr>
        <p:sp>
          <p:nvSpPr>
            <p:cNvPr id="490" name="Google Shape;490;g195c213f3a7_15_22"/>
            <p:cNvSpPr/>
            <p:nvPr/>
          </p:nvSpPr>
          <p:spPr>
            <a:xfrm>
              <a:off x="5650150" y="1262400"/>
              <a:ext cx="1219200" cy="1525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1" name="Google Shape;491;g195c213f3a7_15_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1300" y="1507900"/>
              <a:ext cx="1219200" cy="1219225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492" name="Google Shape;492;g195c213f3a7_15_22"/>
          <p:cNvGrpSpPr/>
          <p:nvPr/>
        </p:nvGrpSpPr>
        <p:grpSpPr>
          <a:xfrm>
            <a:off x="12494425" y="1208288"/>
            <a:ext cx="1228050" cy="1525500"/>
            <a:chOff x="5641300" y="1262400"/>
            <a:chExt cx="1228050" cy="1525500"/>
          </a:xfrm>
        </p:grpSpPr>
        <p:sp>
          <p:nvSpPr>
            <p:cNvPr id="493" name="Google Shape;493;g195c213f3a7_15_22"/>
            <p:cNvSpPr/>
            <p:nvPr/>
          </p:nvSpPr>
          <p:spPr>
            <a:xfrm>
              <a:off x="5650150" y="1262400"/>
              <a:ext cx="1219200" cy="1525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4" name="Google Shape;494;g195c213f3a7_15_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1300" y="1507900"/>
              <a:ext cx="1219200" cy="1219225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495" name="Google Shape;495;g195c213f3a7_15_22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ko-KR" sz="61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6" name="Google Shape;496;g195c213f3a7_15_22"/>
          <p:cNvSpPr txBox="1"/>
          <p:nvPr/>
        </p:nvSpPr>
        <p:spPr>
          <a:xfrm>
            <a:off x="1295400" y="266700"/>
            <a:ext cx="632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Learned Lesson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497" name="Google Shape;497;g195c213f3a7_15_22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98" name="Google Shape;498;g195c213f3a7_15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g1961f82a991_3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961f82a991_3_47"/>
          <p:cNvSpPr txBox="1"/>
          <p:nvPr/>
        </p:nvSpPr>
        <p:spPr>
          <a:xfrm>
            <a:off x="304800" y="190500"/>
            <a:ext cx="509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현상 및 개선기회</a:t>
            </a:r>
            <a:endParaRPr b="0" i="0" sz="140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05" name="Google Shape;505;g1961f82a991_3_47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6" name="Google Shape;506;g1961f82a991_3_47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7" name="Google Shape;507;g1961f82a991_3_47"/>
          <p:cNvGrpSpPr/>
          <p:nvPr/>
        </p:nvGrpSpPr>
        <p:grpSpPr>
          <a:xfrm>
            <a:off x="750847" y="1337264"/>
            <a:ext cx="7236482" cy="3868922"/>
            <a:chOff x="985758" y="3266142"/>
            <a:chExt cx="8624100" cy="5279642"/>
          </a:xfrm>
        </p:grpSpPr>
        <p:sp>
          <p:nvSpPr>
            <p:cNvPr id="508" name="Google Shape;508;g1961f82a991_3_47"/>
            <p:cNvSpPr/>
            <p:nvPr/>
          </p:nvSpPr>
          <p:spPr>
            <a:xfrm>
              <a:off x="985758" y="3644684"/>
              <a:ext cx="8624100" cy="4901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1961f82a991_3_47"/>
            <p:cNvSpPr/>
            <p:nvPr/>
          </p:nvSpPr>
          <p:spPr>
            <a:xfrm>
              <a:off x="985758" y="3266142"/>
              <a:ext cx="8624100" cy="7677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400" u="none" cap="none" strike="noStrike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타 캐피탈사 대비 높은 연체율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pic>
        <p:nvPicPr>
          <p:cNvPr id="510" name="Google Shape;510;g1961f82a991_3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336" y="2227786"/>
            <a:ext cx="2656581" cy="2783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g1961f82a991_3_47"/>
          <p:cNvGrpSpPr/>
          <p:nvPr/>
        </p:nvGrpSpPr>
        <p:grpSpPr>
          <a:xfrm>
            <a:off x="750869" y="5583140"/>
            <a:ext cx="7289089" cy="3575903"/>
            <a:chOff x="985758" y="3266140"/>
            <a:chExt cx="8624100" cy="5279644"/>
          </a:xfrm>
        </p:grpSpPr>
        <p:sp>
          <p:nvSpPr>
            <p:cNvPr id="512" name="Google Shape;512;g1961f82a991_3_47"/>
            <p:cNvSpPr/>
            <p:nvPr/>
          </p:nvSpPr>
          <p:spPr>
            <a:xfrm>
              <a:off x="985758" y="3644684"/>
              <a:ext cx="8624100" cy="4901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1961f82a991_3_47"/>
            <p:cNvSpPr/>
            <p:nvPr/>
          </p:nvSpPr>
          <p:spPr>
            <a:xfrm>
              <a:off x="985758" y="3266140"/>
              <a:ext cx="8624100" cy="12627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400" u="none" cap="none" strike="noStrike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기존 외부기관 신용평가 체계로는 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400" u="none" cap="none" strike="noStrike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연체여부 파악 어려움</a:t>
              </a:r>
              <a:endParaRPr/>
            </a:p>
          </p:txBody>
        </p:sp>
      </p:grpSp>
      <p:sp>
        <p:nvSpPr>
          <p:cNvPr id="514" name="Google Shape;514;g1961f82a991_3_47"/>
          <p:cNvSpPr txBox="1"/>
          <p:nvPr/>
        </p:nvSpPr>
        <p:spPr>
          <a:xfrm>
            <a:off x="5050997" y="2781030"/>
            <a:ext cx="2936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수익성 악화</a:t>
            </a:r>
            <a:r>
              <a:rPr b="0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낮은 할부금리를 제공할 수 없음</a:t>
            </a:r>
            <a:r>
              <a:rPr b="0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5" name="Google Shape;515;g1961f82a991_3_47"/>
          <p:cNvSpPr/>
          <p:nvPr/>
        </p:nvSpPr>
        <p:spPr>
          <a:xfrm>
            <a:off x="4269511" y="3255306"/>
            <a:ext cx="390900" cy="5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g1961f82a991_3_47"/>
          <p:cNvSpPr txBox="1"/>
          <p:nvPr/>
        </p:nvSpPr>
        <p:spPr>
          <a:xfrm>
            <a:off x="4371100" y="7021132"/>
            <a:ext cx="345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외부 기관에 의존하고 있던 신용평가 체계는 </a:t>
            </a:r>
            <a:endParaRPr b="0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회사 DB에 적합하지</a:t>
            </a:r>
            <a:r>
              <a:rPr b="1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않아서 </a:t>
            </a:r>
            <a:r>
              <a:rPr b="0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여부를 파악하기</a:t>
            </a: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어려움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aphicFrame>
        <p:nvGraphicFramePr>
          <p:cNvPr id="517" name="Google Shape;517;g1961f82a991_3_47"/>
          <p:cNvGraphicFramePr/>
          <p:nvPr/>
        </p:nvGraphicFramePr>
        <p:xfrm>
          <a:off x="8484946" y="42598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3223200"/>
                <a:gridCol w="1567875"/>
                <a:gridCol w="1577525"/>
                <a:gridCol w="1507675"/>
                <a:gridCol w="1417500"/>
              </a:tblGrid>
              <a:tr h="79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측정지표(KPI)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중요도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(가중치)</a:t>
                      </a:r>
                      <a:endParaRPr b="1"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2022년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2023년</a:t>
                      </a:r>
                      <a:endParaRPr b="1"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2024년</a:t>
                      </a:r>
                      <a:endParaRPr b="1"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u="none" cap="none" strike="noStrike"/>
                        <a:t>고객 연체율(%)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40</a:t>
                      </a:r>
                      <a:endParaRPr i="0" sz="16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7.9</a:t>
                      </a:r>
                      <a:endParaRPr i="0" sz="16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6</a:t>
                      </a:r>
                      <a:r>
                        <a:rPr lang="ko-KR" sz="16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.5</a:t>
                      </a:r>
                      <a:endParaRPr i="0" sz="16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b="1"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자체 신용평가 모델 구축(성능)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20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0.1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0.5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0.9</a:t>
                      </a:r>
                      <a:endParaRPr b="1"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연체 예측 모델 구축 (성능)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40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0.1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0.3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0.7</a:t>
                      </a:r>
                      <a:endParaRPr b="1"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8" name="Google Shape;518;g1961f82a991_3_47"/>
          <p:cNvSpPr/>
          <p:nvPr/>
        </p:nvSpPr>
        <p:spPr>
          <a:xfrm>
            <a:off x="8323275" y="1968575"/>
            <a:ext cx="9455400" cy="163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2400" u="sng" cap="none" strike="noStrike">
                <a:solidFill>
                  <a:srgbClr val="00206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자체 신용평가 모델</a:t>
            </a:r>
            <a:r>
              <a:rPr b="1" lang="ko-KR" sz="2400" u="sng">
                <a:solidFill>
                  <a:srgbClr val="00206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 및 연체 예측모델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을 개발하여 철저한 연체관리를 통해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24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악성 연체 저감</a:t>
            </a:r>
            <a:r>
              <a:rPr b="0" i="0" lang="ko-KR" sz="24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 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및 위험도 낮은 </a:t>
            </a:r>
            <a:r>
              <a:rPr b="1" i="0" lang="ko-KR" sz="24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신규 고객 유입을 통한 매출 증대</a:t>
            </a:r>
            <a:r>
              <a:rPr b="0" i="0" lang="ko-KR" sz="24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 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기대</a:t>
            </a:r>
            <a:endParaRPr b="1" i="0" sz="1800" u="sng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519" name="Google Shape;519;g1961f82a991_3_47"/>
          <p:cNvSpPr txBox="1"/>
          <p:nvPr/>
        </p:nvSpPr>
        <p:spPr>
          <a:xfrm>
            <a:off x="8348754" y="1267795"/>
            <a:ext cx="570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개선기회</a:t>
            </a:r>
            <a:endParaRPr b="0" i="0" sz="105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20" name="Google Shape;520;g1961f82a991_3_47"/>
          <p:cNvSpPr/>
          <p:nvPr/>
        </p:nvSpPr>
        <p:spPr>
          <a:xfrm>
            <a:off x="8501150" y="8040750"/>
            <a:ext cx="9286800" cy="928200"/>
          </a:xfrm>
          <a:prstGeom prst="roundRect">
            <a:avLst>
              <a:gd fmla="val 16667" name="adj"/>
            </a:avLst>
          </a:prstGeom>
          <a:solidFill>
            <a:srgbClr val="F4F4F4"/>
          </a:solidFill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2년 내 </a:t>
            </a:r>
            <a:r>
              <a:rPr b="1" i="0" lang="ko-KR" sz="2800" u="sng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연체율</a:t>
            </a:r>
            <a:r>
              <a:rPr b="1" i="0" lang="ko-KR" sz="20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 7.9%</a:t>
            </a:r>
            <a:r>
              <a:rPr b="0" i="0" lang="ko-KR" sz="20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에서</a:t>
            </a:r>
            <a:r>
              <a:rPr b="1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ko-KR" sz="2800" u="sng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2%미만</a:t>
            </a:r>
            <a:r>
              <a:rPr i="0" lang="ko-KR" sz="2000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으로 하향</a:t>
            </a:r>
            <a:endParaRPr b="1" i="0" sz="1200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521" name="Google Shape;521;g1961f82a991_3_47"/>
          <p:cNvSpPr txBox="1"/>
          <p:nvPr/>
        </p:nvSpPr>
        <p:spPr>
          <a:xfrm>
            <a:off x="8516305" y="7308302"/>
            <a:ext cx="570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개선목표</a:t>
            </a:r>
            <a:endParaRPr b="0" i="0" sz="105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22" name="Google Shape;522;g1961f82a991_3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0336" y="6895600"/>
            <a:ext cx="2902071" cy="171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961f82a991_3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31511" y="0"/>
            <a:ext cx="2956489" cy="8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1961f82a991_3_47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g1961f82a991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1961f82a991_3_0"/>
          <p:cNvSpPr txBox="1"/>
          <p:nvPr/>
        </p:nvSpPr>
        <p:spPr>
          <a:xfrm>
            <a:off x="304800" y="195055"/>
            <a:ext cx="570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추진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961f82a991_3_0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g1961f82a991_3_0"/>
          <p:cNvSpPr/>
          <p:nvPr/>
        </p:nvSpPr>
        <p:spPr>
          <a:xfrm>
            <a:off x="1295400" y="4762500"/>
            <a:ext cx="15697200" cy="434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g1961f82a991_3_0"/>
          <p:cNvSpPr txBox="1"/>
          <p:nvPr/>
        </p:nvSpPr>
        <p:spPr>
          <a:xfrm>
            <a:off x="14679350" y="5076850"/>
            <a:ext cx="99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고객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4" name="Google Shape;534;g1961f82a991_3_0"/>
          <p:cNvSpPr txBox="1"/>
          <p:nvPr/>
        </p:nvSpPr>
        <p:spPr>
          <a:xfrm>
            <a:off x="2513350" y="2122345"/>
            <a:ext cx="5708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ko-KR" sz="7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“캐피탈”</a:t>
            </a:r>
            <a:endParaRPr b="0" i="0" sz="7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1961f82a991_3_0"/>
          <p:cNvSpPr txBox="1"/>
          <p:nvPr/>
        </p:nvSpPr>
        <p:spPr>
          <a:xfrm>
            <a:off x="6857804" y="1594686"/>
            <a:ext cx="9051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여신전문금융회사</a:t>
            </a:r>
            <a:endParaRPr b="1" i="0" sz="2800" u="none" cap="none" strike="noStrike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예금수신 기능이 없고 </a:t>
            </a: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대출기능만 있는 금융기관</a:t>
            </a:r>
            <a:endParaRPr b="1" i="0" sz="2800" u="none" cap="none" strike="noStrike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예금 기능이 없다면 </a:t>
            </a: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자금조달</a:t>
            </a: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은?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본래의 자본 + </a:t>
            </a:r>
            <a:r>
              <a:rPr b="1" i="0" lang="ko-KR" sz="2800" u="sng" cap="none" strike="noStrike">
                <a:solidFill>
                  <a:srgbClr val="C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여신전문금융채권(여전채) </a:t>
            </a: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발행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1961f82a991_3_0"/>
          <p:cNvSpPr txBox="1"/>
          <p:nvPr/>
        </p:nvSpPr>
        <p:spPr>
          <a:xfrm>
            <a:off x="7696200" y="3518423"/>
            <a:ext cx="9909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7F7F7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일종의 회사채, 여전채를 발행한 회사는 채무의 부담이 있고 </a:t>
            </a:r>
            <a:endParaRPr b="0" i="0" sz="2400" u="none" cap="none" strike="noStrike">
              <a:solidFill>
                <a:srgbClr val="7F7F7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7F7F7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정기적으로 이자를 지급해야 하며,  약속된 기일에 원금을 상환해야 함  </a:t>
            </a:r>
            <a:endParaRPr b="0" i="0" sz="2400" u="none" cap="none" strike="noStrike">
              <a:solidFill>
                <a:srgbClr val="7F7F7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grpSp>
        <p:nvGrpSpPr>
          <p:cNvPr id="537" name="Google Shape;537;g1961f82a991_3_0"/>
          <p:cNvGrpSpPr/>
          <p:nvPr/>
        </p:nvGrpSpPr>
        <p:grpSpPr>
          <a:xfrm>
            <a:off x="2058836" y="5899665"/>
            <a:ext cx="14400270" cy="3007987"/>
            <a:chOff x="1600200" y="4863933"/>
            <a:chExt cx="15269081" cy="3189467"/>
          </a:xfrm>
        </p:grpSpPr>
        <p:pic>
          <p:nvPicPr>
            <p:cNvPr id="538" name="Google Shape;538;g1961f82a991_3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56122" y="5004894"/>
              <a:ext cx="1575757" cy="2091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g1961f82a991_3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5569" y="5611786"/>
              <a:ext cx="2314463" cy="12382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0" name="Google Shape;540;g1961f82a991_3_0"/>
            <p:cNvGrpSpPr/>
            <p:nvPr/>
          </p:nvGrpSpPr>
          <p:grpSpPr>
            <a:xfrm>
              <a:off x="14164811" y="4863933"/>
              <a:ext cx="2704471" cy="2399018"/>
              <a:chOff x="12997382" y="4553745"/>
              <a:chExt cx="3304987" cy="2931710"/>
            </a:xfrm>
          </p:grpSpPr>
          <p:pic>
            <p:nvPicPr>
              <p:cNvPr id="541" name="Google Shape;541;g1961f82a991_3_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997382" y="4553745"/>
                <a:ext cx="1437236" cy="29190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" name="Google Shape;542;g1961f82a991_3_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3954838" y="5137924"/>
                <a:ext cx="2347531" cy="23475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3" name="Google Shape;543;g1961f82a991_3_0"/>
            <p:cNvSpPr/>
            <p:nvPr/>
          </p:nvSpPr>
          <p:spPr>
            <a:xfrm>
              <a:off x="4402578" y="5819076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4" name="Google Shape;544;g1961f82a991_3_0"/>
            <p:cNvSpPr/>
            <p:nvPr/>
          </p:nvSpPr>
          <p:spPr>
            <a:xfrm>
              <a:off x="10193778" y="5819076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5" name="Google Shape;545;g1961f82a991_3_0"/>
            <p:cNvSpPr/>
            <p:nvPr/>
          </p:nvSpPr>
          <p:spPr>
            <a:xfrm flipH="1">
              <a:off x="10193700" y="6274730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6" name="Google Shape;546;g1961f82a991_3_0"/>
            <p:cNvSpPr/>
            <p:nvPr/>
          </p:nvSpPr>
          <p:spPr>
            <a:xfrm flipH="1">
              <a:off x="4402500" y="6274730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g1961f82a991_3_0"/>
            <p:cNvSpPr/>
            <p:nvPr/>
          </p:nvSpPr>
          <p:spPr>
            <a:xfrm>
              <a:off x="7760482" y="5041283"/>
              <a:ext cx="1875300" cy="584700"/>
            </a:xfrm>
            <a:prstGeom prst="rect">
              <a:avLst/>
            </a:prstGeom>
            <a:solidFill>
              <a:srgbClr val="FFC000"/>
            </a:solidFill>
            <a:ln cap="flat" cmpd="sng" w="38100">
              <a:solidFill>
                <a:srgbClr val="BF9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여전채 발행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1961f82a991_3_0"/>
            <p:cNvSpPr/>
            <p:nvPr/>
          </p:nvSpPr>
          <p:spPr>
            <a:xfrm>
              <a:off x="1600200" y="5041283"/>
              <a:ext cx="1875300" cy="584700"/>
            </a:xfrm>
            <a:prstGeom prst="rect">
              <a:avLst/>
            </a:prstGeom>
            <a:solidFill>
              <a:srgbClr val="FFC000"/>
            </a:solidFill>
            <a:ln cap="flat" cmpd="sng" w="38100">
              <a:solidFill>
                <a:srgbClr val="BF9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여전채 구입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1961f82a991_3_0"/>
            <p:cNvSpPr txBox="1"/>
            <p:nvPr/>
          </p:nvSpPr>
          <p:spPr>
            <a:xfrm>
              <a:off x="5410200" y="5240006"/>
              <a:ext cx="170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C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자금 조달</a:t>
              </a:r>
              <a:endParaRPr b="1" i="0" sz="2400" u="none" cap="none" strike="noStrike">
                <a:solidFill>
                  <a:srgbClr val="C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50" name="Google Shape;550;g1961f82a991_3_0"/>
            <p:cNvSpPr txBox="1"/>
            <p:nvPr/>
          </p:nvSpPr>
          <p:spPr>
            <a:xfrm>
              <a:off x="10241630" y="6540740"/>
              <a:ext cx="3786000" cy="8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대출에 대한 이자 지급</a:t>
              </a:r>
              <a:endParaRPr b="1" i="0" sz="2400" u="none" cap="none" strike="noStrike">
                <a:solidFill>
                  <a:srgbClr val="00206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ko-KR" sz="20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(2022년 초 6~7%대)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1961f82a991_3_0"/>
            <p:cNvSpPr txBox="1"/>
            <p:nvPr/>
          </p:nvSpPr>
          <p:spPr>
            <a:xfrm>
              <a:off x="11277600" y="5331438"/>
              <a:ext cx="170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C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고객 대출</a:t>
              </a:r>
              <a:endParaRPr b="1" i="0" sz="2400" u="none" cap="none" strike="noStrike">
                <a:solidFill>
                  <a:srgbClr val="C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52" name="Google Shape;552;g1961f82a991_3_0"/>
            <p:cNvSpPr txBox="1"/>
            <p:nvPr/>
          </p:nvSpPr>
          <p:spPr>
            <a:xfrm>
              <a:off x="4459742" y="6493716"/>
              <a:ext cx="3786000" cy="8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채권에 대한 이자 지급</a:t>
              </a:r>
              <a:endParaRPr b="1" i="0" sz="2400" u="none" cap="none" strike="noStrike">
                <a:solidFill>
                  <a:srgbClr val="00206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ko-KR" sz="20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(2022년 초 2%대)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1961f82a991_3_0"/>
            <p:cNvSpPr txBox="1"/>
            <p:nvPr/>
          </p:nvSpPr>
          <p:spPr>
            <a:xfrm>
              <a:off x="7500767" y="7498400"/>
              <a:ext cx="3286500" cy="555000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이자 마진 -&gt; 수익</a:t>
              </a:r>
              <a:endParaRPr b="1" i="0" sz="2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cxnSp>
        <p:nvCxnSpPr>
          <p:cNvPr id="554" name="Google Shape;554;g1961f82a991_3_0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g1961f82a991_3_0"/>
          <p:cNvSpPr txBox="1"/>
          <p:nvPr/>
        </p:nvSpPr>
        <p:spPr>
          <a:xfrm>
            <a:off x="8369700" y="5076850"/>
            <a:ext cx="154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캐피탈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6" name="Google Shape;556;g1961f82a991_3_0"/>
          <p:cNvSpPr txBox="1"/>
          <p:nvPr/>
        </p:nvSpPr>
        <p:spPr>
          <a:xfrm>
            <a:off x="2628300" y="5076850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투자자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7" name="Google Shape;557;g1961f82a991_3_0"/>
          <p:cNvSpPr txBox="1"/>
          <p:nvPr/>
        </p:nvSpPr>
        <p:spPr>
          <a:xfrm>
            <a:off x="264696" y="1021219"/>
            <a:ext cx="570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1. 배경 조사</a:t>
            </a:r>
            <a:endParaRPr b="0" i="0" sz="140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58" name="Google Shape;558;g1961f82a991_3_0"/>
          <p:cNvSpPr/>
          <p:nvPr/>
        </p:nvSpPr>
        <p:spPr>
          <a:xfrm>
            <a:off x="6629125" y="1549750"/>
            <a:ext cx="68400" cy="1861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1961f82a991_3_0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95c213f3a7_15_30"/>
          <p:cNvSpPr txBox="1"/>
          <p:nvPr/>
        </p:nvSpPr>
        <p:spPr>
          <a:xfrm>
            <a:off x="304800" y="190500"/>
            <a:ext cx="1077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개선안</a:t>
            </a:r>
            <a:endParaRPr sz="3600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65" name="Google Shape;565;g195c213f3a7_15_30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g195c213f3a7_15_30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7" name="Google Shape;567;g195c213f3a7_15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95c213f3a7_15_30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95c213f3a7_15_38"/>
          <p:cNvSpPr txBox="1"/>
          <p:nvPr/>
        </p:nvSpPr>
        <p:spPr>
          <a:xfrm>
            <a:off x="304800" y="190500"/>
            <a:ext cx="1077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개선안</a:t>
            </a:r>
            <a:endParaRPr sz="3600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74" name="Google Shape;574;g195c213f3a7_15_38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5" name="Google Shape;575;g195c213f3a7_15_38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6" name="Google Shape;576;g195c213f3a7_15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195c213f3a7_15_38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2475163" y="2478153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1" i="0" sz="61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04800" y="190500"/>
            <a:ext cx="2819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973763" y="2665610"/>
            <a:ext cx="281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추진 배경</a:t>
            </a:r>
            <a:endParaRPr b="1" i="0" sz="30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3973774" y="4707928"/>
            <a:ext cx="493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현상 및 개선기회</a:t>
            </a:r>
            <a:endParaRPr b="1" i="0" sz="3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2475163" y="4444274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1" i="0" sz="61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973778" y="6649053"/>
            <a:ext cx="402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데이터 분석</a:t>
            </a:r>
            <a:endParaRPr b="1" i="0" sz="3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475163" y="6410399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i="0" lang="ko-KR" sz="6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1" i="0" sz="61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"/>
          <p:cNvSpPr/>
          <p:nvPr/>
        </p:nvSpPr>
        <p:spPr>
          <a:xfrm>
            <a:off x="164285" y="148937"/>
            <a:ext cx="140515" cy="646331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1344089" y="2734269"/>
            <a:ext cx="281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개선안</a:t>
            </a:r>
            <a:endParaRPr b="1" i="0" sz="30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9825789" y="248617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i="0" sz="61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1344100" y="4707923"/>
            <a:ext cx="493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Learned Lesson</a:t>
            </a:r>
            <a:endParaRPr b="1" i="0" sz="3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9825789" y="4448281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1" i="0" sz="61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8d65a89730_0_148"/>
          <p:cNvSpPr txBox="1"/>
          <p:nvPr/>
        </p:nvSpPr>
        <p:spPr>
          <a:xfrm>
            <a:off x="304800" y="190500"/>
            <a:ext cx="632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데이터 분석 계획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83" name="Google Shape;583;g18d65a89730_0_148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" name="Google Shape;584;g18d65a89730_0_148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585" name="Google Shape;585;g18d65a89730_0_148"/>
          <p:cNvGraphicFramePr/>
          <p:nvPr/>
        </p:nvGraphicFramePr>
        <p:xfrm>
          <a:off x="2979825" y="1775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2181225"/>
                <a:gridCol w="2352675"/>
                <a:gridCol w="7086600"/>
              </a:tblGrid>
              <a:tr h="57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목적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분석방법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주요 내용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Bar chart 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Histogram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Pie Chart 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Kernel Density Estimation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6" name="Google Shape;586;g18d65a89730_0_148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8d65a89730_0_156"/>
          <p:cNvSpPr txBox="1"/>
          <p:nvPr/>
        </p:nvSpPr>
        <p:spPr>
          <a:xfrm>
            <a:off x="304800" y="190500"/>
            <a:ext cx="632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데이터 분석 계획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92" name="Google Shape;592;g18d65a89730_0_156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g18d65a89730_0_156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594" name="Google Shape;594;g18d65a89730_0_156"/>
          <p:cNvGraphicFramePr/>
          <p:nvPr/>
        </p:nvGraphicFramePr>
        <p:xfrm>
          <a:off x="2979825" y="1775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2181225"/>
                <a:gridCol w="2352675"/>
                <a:gridCol w="7086600"/>
              </a:tblGrid>
              <a:tr h="57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목적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분석방법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주요 내용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Bar chart 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Histogram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Pie Chart 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Kernel Density Estimation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5" name="Google Shape;595;g18d65a89730_0_156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g18d65a89730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18d65a89730_0_24"/>
          <p:cNvSpPr txBox="1"/>
          <p:nvPr/>
        </p:nvSpPr>
        <p:spPr>
          <a:xfrm>
            <a:off x="304800" y="195055"/>
            <a:ext cx="570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추진 배경(사전 설명)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18d65a89730_0_24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g18d65a89730_0_24"/>
          <p:cNvSpPr/>
          <p:nvPr/>
        </p:nvSpPr>
        <p:spPr>
          <a:xfrm>
            <a:off x="1295400" y="4762500"/>
            <a:ext cx="15697200" cy="434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g18d65a89730_0_24"/>
          <p:cNvSpPr txBox="1"/>
          <p:nvPr/>
        </p:nvSpPr>
        <p:spPr>
          <a:xfrm>
            <a:off x="14679350" y="5076850"/>
            <a:ext cx="99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고객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5" name="Google Shape;605;g18d65a89730_0_24"/>
          <p:cNvSpPr txBox="1"/>
          <p:nvPr/>
        </p:nvSpPr>
        <p:spPr>
          <a:xfrm>
            <a:off x="1845569" y="1779352"/>
            <a:ext cx="5708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ko-KR" sz="8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“캐피탈”</a:t>
            </a:r>
            <a:endParaRPr b="0" i="0" sz="8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18d65a89730_0_24"/>
          <p:cNvSpPr txBox="1"/>
          <p:nvPr/>
        </p:nvSpPr>
        <p:spPr>
          <a:xfrm>
            <a:off x="6857804" y="1594686"/>
            <a:ext cx="9051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여신전문금융회사</a:t>
            </a:r>
            <a:endParaRPr b="1" i="0" sz="2800" u="none" cap="none" strike="noStrike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예금수신 기능이 없고 </a:t>
            </a: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대출기능만 있는 금융기관</a:t>
            </a:r>
            <a:endParaRPr b="1" i="0" sz="2800" u="none" cap="none" strike="noStrike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예금 기능이 없다면 </a:t>
            </a: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자금조달</a:t>
            </a: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은?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본래의 자본 + </a:t>
            </a:r>
            <a:r>
              <a:rPr b="1" i="0" lang="ko-KR" sz="2800" u="sng" cap="none" strike="noStrike">
                <a:solidFill>
                  <a:srgbClr val="C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여신전문금융채권(여전채) </a:t>
            </a: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발행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18d65a89730_0_24"/>
          <p:cNvSpPr txBox="1"/>
          <p:nvPr/>
        </p:nvSpPr>
        <p:spPr>
          <a:xfrm>
            <a:off x="7696200" y="3518423"/>
            <a:ext cx="9909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7F7F7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일종의 회사채, 여전채를 발행한 회사는 채무의 부담이 있고 </a:t>
            </a:r>
            <a:endParaRPr b="0" i="0" sz="2400" u="none" cap="none" strike="noStrike">
              <a:solidFill>
                <a:srgbClr val="7F7F7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7F7F7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정기적으로 이자를 지급해야 하며,  약속된 기일에 원금을 상환해야 함  </a:t>
            </a:r>
            <a:endParaRPr b="0" i="0" sz="2400" u="none" cap="none" strike="noStrike">
              <a:solidFill>
                <a:srgbClr val="7F7F7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grpSp>
        <p:nvGrpSpPr>
          <p:cNvPr id="608" name="Google Shape;608;g18d65a89730_0_24"/>
          <p:cNvGrpSpPr/>
          <p:nvPr/>
        </p:nvGrpSpPr>
        <p:grpSpPr>
          <a:xfrm>
            <a:off x="2058836" y="5899665"/>
            <a:ext cx="14400271" cy="3007987"/>
            <a:chOff x="1600200" y="4863933"/>
            <a:chExt cx="15269082" cy="3189467"/>
          </a:xfrm>
        </p:grpSpPr>
        <p:pic>
          <p:nvPicPr>
            <p:cNvPr id="609" name="Google Shape;609;g18d65a89730_0_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56122" y="5004894"/>
              <a:ext cx="1575757" cy="2091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g18d65a89730_0_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5569" y="5611786"/>
              <a:ext cx="2314463" cy="12382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1" name="Google Shape;611;g18d65a89730_0_24"/>
            <p:cNvGrpSpPr/>
            <p:nvPr/>
          </p:nvGrpSpPr>
          <p:grpSpPr>
            <a:xfrm>
              <a:off x="14164811" y="4863933"/>
              <a:ext cx="2704471" cy="2399018"/>
              <a:chOff x="12997382" y="4553745"/>
              <a:chExt cx="3304987" cy="2931710"/>
            </a:xfrm>
          </p:grpSpPr>
          <p:pic>
            <p:nvPicPr>
              <p:cNvPr id="612" name="Google Shape;612;g18d65a89730_0_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997382" y="4553745"/>
                <a:ext cx="1437236" cy="29190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3" name="Google Shape;613;g18d65a89730_0_2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3954838" y="5137924"/>
                <a:ext cx="2347531" cy="23475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4" name="Google Shape;614;g18d65a89730_0_24"/>
            <p:cNvSpPr/>
            <p:nvPr/>
          </p:nvSpPr>
          <p:spPr>
            <a:xfrm>
              <a:off x="4402578" y="5819076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5" name="Google Shape;615;g18d65a89730_0_24"/>
            <p:cNvSpPr/>
            <p:nvPr/>
          </p:nvSpPr>
          <p:spPr>
            <a:xfrm>
              <a:off x="10193778" y="5819076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6" name="Google Shape;616;g18d65a89730_0_24"/>
            <p:cNvSpPr/>
            <p:nvPr/>
          </p:nvSpPr>
          <p:spPr>
            <a:xfrm flipH="1">
              <a:off x="10193700" y="6274730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7" name="Google Shape;617;g18d65a89730_0_24"/>
            <p:cNvSpPr/>
            <p:nvPr/>
          </p:nvSpPr>
          <p:spPr>
            <a:xfrm flipH="1">
              <a:off x="4402500" y="6274730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8" name="Google Shape;618;g18d65a89730_0_24"/>
            <p:cNvSpPr/>
            <p:nvPr/>
          </p:nvSpPr>
          <p:spPr>
            <a:xfrm>
              <a:off x="7760482" y="5041283"/>
              <a:ext cx="1875300" cy="584700"/>
            </a:xfrm>
            <a:prstGeom prst="rect">
              <a:avLst/>
            </a:prstGeom>
            <a:solidFill>
              <a:srgbClr val="FFC000"/>
            </a:solidFill>
            <a:ln cap="flat" cmpd="sng" w="38100">
              <a:solidFill>
                <a:srgbClr val="BF9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여전채 발행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18d65a89730_0_24"/>
            <p:cNvSpPr/>
            <p:nvPr/>
          </p:nvSpPr>
          <p:spPr>
            <a:xfrm>
              <a:off x="1600200" y="5041283"/>
              <a:ext cx="1875300" cy="584700"/>
            </a:xfrm>
            <a:prstGeom prst="rect">
              <a:avLst/>
            </a:prstGeom>
            <a:solidFill>
              <a:srgbClr val="FFC000"/>
            </a:solidFill>
            <a:ln cap="flat" cmpd="sng" w="38100">
              <a:solidFill>
                <a:srgbClr val="BF9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여전채 구입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18d65a89730_0_24"/>
            <p:cNvSpPr txBox="1"/>
            <p:nvPr/>
          </p:nvSpPr>
          <p:spPr>
            <a:xfrm>
              <a:off x="5410200" y="5240006"/>
              <a:ext cx="170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C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자금 조달</a:t>
              </a:r>
              <a:endParaRPr b="1" i="0" sz="2400" u="none" cap="none" strike="noStrike">
                <a:solidFill>
                  <a:srgbClr val="C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21" name="Google Shape;621;g18d65a89730_0_24"/>
            <p:cNvSpPr txBox="1"/>
            <p:nvPr/>
          </p:nvSpPr>
          <p:spPr>
            <a:xfrm>
              <a:off x="10241630" y="6540740"/>
              <a:ext cx="3786000" cy="8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대출에 대한 이자 지급</a:t>
              </a:r>
              <a:endParaRPr b="1" i="0" sz="2400" u="none" cap="none" strike="noStrike">
                <a:solidFill>
                  <a:srgbClr val="00206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ko-KR" sz="20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(2022년 초 6~7%대)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18d65a89730_0_24"/>
            <p:cNvSpPr txBox="1"/>
            <p:nvPr/>
          </p:nvSpPr>
          <p:spPr>
            <a:xfrm>
              <a:off x="11277600" y="5331438"/>
              <a:ext cx="170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C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고객 대출</a:t>
              </a:r>
              <a:endParaRPr b="1" i="0" sz="2400" u="none" cap="none" strike="noStrike">
                <a:solidFill>
                  <a:srgbClr val="C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23" name="Google Shape;623;g18d65a89730_0_24"/>
            <p:cNvSpPr txBox="1"/>
            <p:nvPr/>
          </p:nvSpPr>
          <p:spPr>
            <a:xfrm>
              <a:off x="4459742" y="6493716"/>
              <a:ext cx="3786000" cy="8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채권에 대한 이자 지급</a:t>
              </a:r>
              <a:endParaRPr b="1" i="0" sz="2400" u="none" cap="none" strike="noStrike">
                <a:solidFill>
                  <a:srgbClr val="00206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ko-KR" sz="20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(2022년 초 2%대)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18d65a89730_0_24"/>
            <p:cNvSpPr txBox="1"/>
            <p:nvPr/>
          </p:nvSpPr>
          <p:spPr>
            <a:xfrm>
              <a:off x="7500767" y="7498400"/>
              <a:ext cx="3286500" cy="555000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이자 마진 -&gt; 수익</a:t>
              </a:r>
              <a:endParaRPr b="1" i="0" sz="2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cxnSp>
        <p:nvCxnSpPr>
          <p:cNvPr id="625" name="Google Shape;625;g18d65a89730_0_24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6" name="Google Shape;626;g18d65a89730_0_24"/>
          <p:cNvSpPr txBox="1"/>
          <p:nvPr/>
        </p:nvSpPr>
        <p:spPr>
          <a:xfrm>
            <a:off x="8369700" y="5076850"/>
            <a:ext cx="154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캐피탈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7" name="Google Shape;627;g18d65a89730_0_24"/>
          <p:cNvSpPr txBox="1"/>
          <p:nvPr/>
        </p:nvSpPr>
        <p:spPr>
          <a:xfrm>
            <a:off x="2628300" y="5076850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투자자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8" name="Google Shape;628;g18d65a89730_0_24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g18d65a89730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18d65a89730_0_56"/>
          <p:cNvSpPr txBox="1"/>
          <p:nvPr/>
        </p:nvSpPr>
        <p:spPr>
          <a:xfrm>
            <a:off x="304800" y="195055"/>
            <a:ext cx="570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현상 및 문제점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18d65a89730_0_56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g18d65a89730_0_56"/>
          <p:cNvSpPr/>
          <p:nvPr/>
        </p:nvSpPr>
        <p:spPr>
          <a:xfrm>
            <a:off x="1295400" y="4762500"/>
            <a:ext cx="15697200" cy="434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g18d65a89730_0_56"/>
          <p:cNvSpPr txBox="1"/>
          <p:nvPr/>
        </p:nvSpPr>
        <p:spPr>
          <a:xfrm>
            <a:off x="14679350" y="5076850"/>
            <a:ext cx="99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고객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8" name="Google Shape;638;g18d65a89730_0_56"/>
          <p:cNvSpPr txBox="1"/>
          <p:nvPr/>
        </p:nvSpPr>
        <p:spPr>
          <a:xfrm>
            <a:off x="1845569" y="1779352"/>
            <a:ext cx="5708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ko-KR" sz="8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“캐피탈”</a:t>
            </a:r>
            <a:endParaRPr b="0" i="0" sz="8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18d65a89730_0_56"/>
          <p:cNvSpPr txBox="1"/>
          <p:nvPr/>
        </p:nvSpPr>
        <p:spPr>
          <a:xfrm>
            <a:off x="6857804" y="1594686"/>
            <a:ext cx="9051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여신전문금융회사</a:t>
            </a:r>
            <a:endParaRPr b="1" i="0" sz="2800" u="none" cap="none" strike="noStrike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예금수신 기능이 없고 </a:t>
            </a: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대출기능만 있는 금융기관</a:t>
            </a:r>
            <a:endParaRPr b="1" i="0" sz="2800" u="none" cap="none" strike="noStrike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예금 기능이 없다면 </a:t>
            </a: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자금조달</a:t>
            </a: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은?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본래의 자본 + </a:t>
            </a:r>
            <a:r>
              <a:rPr b="1" i="0" lang="ko-KR" sz="2800" u="sng" cap="none" strike="noStrike">
                <a:solidFill>
                  <a:srgbClr val="C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여신전문금융채권(여전채) </a:t>
            </a: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발행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18d65a89730_0_56"/>
          <p:cNvSpPr txBox="1"/>
          <p:nvPr/>
        </p:nvSpPr>
        <p:spPr>
          <a:xfrm>
            <a:off x="7696200" y="3518423"/>
            <a:ext cx="9909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7F7F7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일종의 회사채, 여전채를 발행한 회사는 채무의 부담이 있고 </a:t>
            </a:r>
            <a:endParaRPr b="0" i="0" sz="2400" u="none" cap="none" strike="noStrike">
              <a:solidFill>
                <a:srgbClr val="7F7F7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7F7F7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정기적으로 이자를 지급해야 하며,  약속된 기일에 원금을 상환해야 함  </a:t>
            </a:r>
            <a:endParaRPr b="0" i="0" sz="2400" u="none" cap="none" strike="noStrike">
              <a:solidFill>
                <a:srgbClr val="7F7F7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grpSp>
        <p:nvGrpSpPr>
          <p:cNvPr id="641" name="Google Shape;641;g18d65a89730_0_56"/>
          <p:cNvGrpSpPr/>
          <p:nvPr/>
        </p:nvGrpSpPr>
        <p:grpSpPr>
          <a:xfrm>
            <a:off x="2058836" y="5899665"/>
            <a:ext cx="14400271" cy="3007987"/>
            <a:chOff x="1600200" y="4863933"/>
            <a:chExt cx="15269082" cy="3189467"/>
          </a:xfrm>
        </p:grpSpPr>
        <p:pic>
          <p:nvPicPr>
            <p:cNvPr id="642" name="Google Shape;642;g18d65a89730_0_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56122" y="5004894"/>
              <a:ext cx="1575757" cy="2091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g18d65a89730_0_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5569" y="5611786"/>
              <a:ext cx="2314463" cy="12382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4" name="Google Shape;644;g18d65a89730_0_56"/>
            <p:cNvGrpSpPr/>
            <p:nvPr/>
          </p:nvGrpSpPr>
          <p:grpSpPr>
            <a:xfrm>
              <a:off x="14164811" y="4863933"/>
              <a:ext cx="2704471" cy="2399018"/>
              <a:chOff x="12997382" y="4553745"/>
              <a:chExt cx="3304987" cy="2931710"/>
            </a:xfrm>
          </p:grpSpPr>
          <p:pic>
            <p:nvPicPr>
              <p:cNvPr id="645" name="Google Shape;645;g18d65a89730_0_5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997382" y="4553745"/>
                <a:ext cx="1437236" cy="29190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6" name="Google Shape;646;g18d65a89730_0_5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3954838" y="5137924"/>
                <a:ext cx="2347531" cy="23475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47" name="Google Shape;647;g18d65a89730_0_56"/>
            <p:cNvSpPr/>
            <p:nvPr/>
          </p:nvSpPr>
          <p:spPr>
            <a:xfrm>
              <a:off x="4402578" y="5819076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8" name="Google Shape;648;g18d65a89730_0_56"/>
            <p:cNvSpPr/>
            <p:nvPr/>
          </p:nvSpPr>
          <p:spPr>
            <a:xfrm>
              <a:off x="10193778" y="5819076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9" name="Google Shape;649;g18d65a89730_0_56"/>
            <p:cNvSpPr/>
            <p:nvPr/>
          </p:nvSpPr>
          <p:spPr>
            <a:xfrm flipH="1">
              <a:off x="10193700" y="6274730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g18d65a89730_0_56"/>
            <p:cNvSpPr/>
            <p:nvPr/>
          </p:nvSpPr>
          <p:spPr>
            <a:xfrm flipH="1">
              <a:off x="4402500" y="6274730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1" name="Google Shape;651;g18d65a89730_0_56"/>
            <p:cNvSpPr/>
            <p:nvPr/>
          </p:nvSpPr>
          <p:spPr>
            <a:xfrm>
              <a:off x="7760482" y="5041283"/>
              <a:ext cx="1875300" cy="584700"/>
            </a:xfrm>
            <a:prstGeom prst="rect">
              <a:avLst/>
            </a:prstGeom>
            <a:solidFill>
              <a:srgbClr val="FFC000"/>
            </a:solidFill>
            <a:ln cap="flat" cmpd="sng" w="38100">
              <a:solidFill>
                <a:srgbClr val="BF9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여전채 발행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18d65a89730_0_56"/>
            <p:cNvSpPr/>
            <p:nvPr/>
          </p:nvSpPr>
          <p:spPr>
            <a:xfrm>
              <a:off x="1600200" y="5041283"/>
              <a:ext cx="1875300" cy="584700"/>
            </a:xfrm>
            <a:prstGeom prst="rect">
              <a:avLst/>
            </a:prstGeom>
            <a:solidFill>
              <a:srgbClr val="FFC000"/>
            </a:solidFill>
            <a:ln cap="flat" cmpd="sng" w="38100">
              <a:solidFill>
                <a:srgbClr val="BF9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여전채 구입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18d65a89730_0_56"/>
            <p:cNvSpPr txBox="1"/>
            <p:nvPr/>
          </p:nvSpPr>
          <p:spPr>
            <a:xfrm>
              <a:off x="5410200" y="5240006"/>
              <a:ext cx="170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C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자금 조달</a:t>
              </a:r>
              <a:endParaRPr b="1" i="0" sz="2400" u="none" cap="none" strike="noStrike">
                <a:solidFill>
                  <a:srgbClr val="C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54" name="Google Shape;654;g18d65a89730_0_56"/>
            <p:cNvSpPr txBox="1"/>
            <p:nvPr/>
          </p:nvSpPr>
          <p:spPr>
            <a:xfrm>
              <a:off x="10241630" y="6540740"/>
              <a:ext cx="3786000" cy="8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대출에 대한 이자 지급</a:t>
              </a:r>
              <a:endParaRPr b="1" i="0" sz="2400" u="none" cap="none" strike="noStrike">
                <a:solidFill>
                  <a:srgbClr val="00206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ko-KR" sz="20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(2022년 초 6~7%대)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18d65a89730_0_56"/>
            <p:cNvSpPr txBox="1"/>
            <p:nvPr/>
          </p:nvSpPr>
          <p:spPr>
            <a:xfrm>
              <a:off x="11277600" y="5331438"/>
              <a:ext cx="170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C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고객 대출</a:t>
              </a:r>
              <a:endParaRPr b="1" i="0" sz="2400" u="none" cap="none" strike="noStrike">
                <a:solidFill>
                  <a:srgbClr val="C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56" name="Google Shape;656;g18d65a89730_0_56"/>
            <p:cNvSpPr txBox="1"/>
            <p:nvPr/>
          </p:nvSpPr>
          <p:spPr>
            <a:xfrm>
              <a:off x="4459742" y="6493716"/>
              <a:ext cx="3786000" cy="8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채권에 대한 이자 지급</a:t>
              </a:r>
              <a:endParaRPr b="1" i="0" sz="2400" u="none" cap="none" strike="noStrike">
                <a:solidFill>
                  <a:srgbClr val="00206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ko-KR" sz="20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(2022년 초 2%대)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18d65a89730_0_56"/>
            <p:cNvSpPr txBox="1"/>
            <p:nvPr/>
          </p:nvSpPr>
          <p:spPr>
            <a:xfrm>
              <a:off x="7500767" y="7498400"/>
              <a:ext cx="3286500" cy="555000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이자 마진 -&gt; 수익</a:t>
              </a:r>
              <a:endParaRPr b="1" i="0" sz="2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cxnSp>
        <p:nvCxnSpPr>
          <p:cNvPr id="658" name="Google Shape;658;g18d65a89730_0_56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9" name="Google Shape;659;g18d65a89730_0_56"/>
          <p:cNvSpPr txBox="1"/>
          <p:nvPr/>
        </p:nvSpPr>
        <p:spPr>
          <a:xfrm>
            <a:off x="8369700" y="5076850"/>
            <a:ext cx="154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캐피탈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0" name="Google Shape;660;g18d65a89730_0_56"/>
          <p:cNvSpPr txBox="1"/>
          <p:nvPr/>
        </p:nvSpPr>
        <p:spPr>
          <a:xfrm>
            <a:off x="2628300" y="5076850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투자자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1" name="Google Shape;661;g18d65a89730_0_56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g18d65a89730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8d65a89730_0_88"/>
          <p:cNvSpPr txBox="1"/>
          <p:nvPr/>
        </p:nvSpPr>
        <p:spPr>
          <a:xfrm>
            <a:off x="304800" y="195055"/>
            <a:ext cx="570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8d65a89730_0_88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g18d65a89730_0_88"/>
          <p:cNvSpPr/>
          <p:nvPr/>
        </p:nvSpPr>
        <p:spPr>
          <a:xfrm>
            <a:off x="1295400" y="4762500"/>
            <a:ext cx="15697200" cy="434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g18d65a89730_0_88"/>
          <p:cNvSpPr txBox="1"/>
          <p:nvPr/>
        </p:nvSpPr>
        <p:spPr>
          <a:xfrm>
            <a:off x="14679350" y="5076850"/>
            <a:ext cx="99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고객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71" name="Google Shape;671;g18d65a89730_0_88"/>
          <p:cNvSpPr txBox="1"/>
          <p:nvPr/>
        </p:nvSpPr>
        <p:spPr>
          <a:xfrm>
            <a:off x="1845569" y="1779352"/>
            <a:ext cx="5708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ko-KR" sz="8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“캐피탈”</a:t>
            </a:r>
            <a:endParaRPr b="0" i="0" sz="8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18d65a89730_0_88"/>
          <p:cNvSpPr txBox="1"/>
          <p:nvPr/>
        </p:nvSpPr>
        <p:spPr>
          <a:xfrm>
            <a:off x="6857804" y="1594686"/>
            <a:ext cx="9051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여신전문금융회사</a:t>
            </a:r>
            <a:endParaRPr b="1" i="0" sz="2800" u="none" cap="none" strike="noStrike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예금수신 기능이 없고 </a:t>
            </a: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대출기능만 있는 금융기관</a:t>
            </a:r>
            <a:endParaRPr b="1" i="0" sz="2800" u="none" cap="none" strike="noStrike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예금 기능이 없다면 </a:t>
            </a: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자금조달</a:t>
            </a: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은?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본래의 자본 + </a:t>
            </a:r>
            <a:r>
              <a:rPr b="1" i="0" lang="ko-KR" sz="2800" u="sng" cap="none" strike="noStrike">
                <a:solidFill>
                  <a:srgbClr val="C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여신전문금융채권(여전채) </a:t>
            </a: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발행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18d65a89730_0_88"/>
          <p:cNvSpPr txBox="1"/>
          <p:nvPr/>
        </p:nvSpPr>
        <p:spPr>
          <a:xfrm>
            <a:off x="7696200" y="3518423"/>
            <a:ext cx="9909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7F7F7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일종의 회사채, 여전채를 발행한 회사는 채무의 부담이 있고 </a:t>
            </a:r>
            <a:endParaRPr b="0" i="0" sz="2400" u="none" cap="none" strike="noStrike">
              <a:solidFill>
                <a:srgbClr val="7F7F7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7F7F7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정기적으로 이자를 지급해야 하며,  약속된 기일에 원금을 상환해야 함  </a:t>
            </a:r>
            <a:endParaRPr b="0" i="0" sz="2400" u="none" cap="none" strike="noStrike">
              <a:solidFill>
                <a:srgbClr val="7F7F7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grpSp>
        <p:nvGrpSpPr>
          <p:cNvPr id="674" name="Google Shape;674;g18d65a89730_0_88"/>
          <p:cNvGrpSpPr/>
          <p:nvPr/>
        </p:nvGrpSpPr>
        <p:grpSpPr>
          <a:xfrm>
            <a:off x="2058836" y="5899665"/>
            <a:ext cx="14400271" cy="3007987"/>
            <a:chOff x="1600200" y="4863933"/>
            <a:chExt cx="15269082" cy="3189467"/>
          </a:xfrm>
        </p:grpSpPr>
        <p:pic>
          <p:nvPicPr>
            <p:cNvPr id="675" name="Google Shape;675;g18d65a89730_0_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56122" y="5004894"/>
              <a:ext cx="1575757" cy="2091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g18d65a89730_0_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5569" y="5611786"/>
              <a:ext cx="2314463" cy="12382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7" name="Google Shape;677;g18d65a89730_0_88"/>
            <p:cNvGrpSpPr/>
            <p:nvPr/>
          </p:nvGrpSpPr>
          <p:grpSpPr>
            <a:xfrm>
              <a:off x="14164811" y="4863933"/>
              <a:ext cx="2704471" cy="2399018"/>
              <a:chOff x="12997382" y="4553745"/>
              <a:chExt cx="3304987" cy="2931710"/>
            </a:xfrm>
          </p:grpSpPr>
          <p:pic>
            <p:nvPicPr>
              <p:cNvPr id="678" name="Google Shape;678;g18d65a89730_0_8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2997382" y="4553745"/>
                <a:ext cx="1437236" cy="29190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9" name="Google Shape;679;g18d65a89730_0_8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3954838" y="5137924"/>
                <a:ext cx="2347531" cy="23475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0" name="Google Shape;680;g18d65a89730_0_88"/>
            <p:cNvSpPr/>
            <p:nvPr/>
          </p:nvSpPr>
          <p:spPr>
            <a:xfrm>
              <a:off x="4402578" y="5819076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g18d65a89730_0_88"/>
            <p:cNvSpPr/>
            <p:nvPr/>
          </p:nvSpPr>
          <p:spPr>
            <a:xfrm>
              <a:off x="10193778" y="5819076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g18d65a89730_0_88"/>
            <p:cNvSpPr/>
            <p:nvPr/>
          </p:nvSpPr>
          <p:spPr>
            <a:xfrm flipH="1">
              <a:off x="10193700" y="6274730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g18d65a89730_0_88"/>
            <p:cNvSpPr/>
            <p:nvPr/>
          </p:nvSpPr>
          <p:spPr>
            <a:xfrm flipH="1">
              <a:off x="4402500" y="6274730"/>
              <a:ext cx="3750900" cy="24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4" name="Google Shape;684;g18d65a89730_0_88"/>
            <p:cNvSpPr/>
            <p:nvPr/>
          </p:nvSpPr>
          <p:spPr>
            <a:xfrm>
              <a:off x="7760482" y="5041283"/>
              <a:ext cx="1875300" cy="584700"/>
            </a:xfrm>
            <a:prstGeom prst="rect">
              <a:avLst/>
            </a:prstGeom>
            <a:solidFill>
              <a:srgbClr val="FFC000"/>
            </a:solidFill>
            <a:ln cap="flat" cmpd="sng" w="38100">
              <a:solidFill>
                <a:srgbClr val="BF9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여전채 발행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18d65a89730_0_88"/>
            <p:cNvSpPr/>
            <p:nvPr/>
          </p:nvSpPr>
          <p:spPr>
            <a:xfrm>
              <a:off x="1600200" y="5041283"/>
              <a:ext cx="1875300" cy="584700"/>
            </a:xfrm>
            <a:prstGeom prst="rect">
              <a:avLst/>
            </a:prstGeom>
            <a:solidFill>
              <a:srgbClr val="FFC000"/>
            </a:solidFill>
            <a:ln cap="flat" cmpd="sng" w="38100">
              <a:solidFill>
                <a:srgbClr val="BF9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여전채 구입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18d65a89730_0_88"/>
            <p:cNvSpPr txBox="1"/>
            <p:nvPr/>
          </p:nvSpPr>
          <p:spPr>
            <a:xfrm>
              <a:off x="5410200" y="5240006"/>
              <a:ext cx="170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C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자금 조달</a:t>
              </a:r>
              <a:endParaRPr b="1" i="0" sz="2400" u="none" cap="none" strike="noStrike">
                <a:solidFill>
                  <a:srgbClr val="C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87" name="Google Shape;687;g18d65a89730_0_88"/>
            <p:cNvSpPr txBox="1"/>
            <p:nvPr/>
          </p:nvSpPr>
          <p:spPr>
            <a:xfrm>
              <a:off x="10241630" y="6540740"/>
              <a:ext cx="3786000" cy="8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대출에 대한 이자 지급</a:t>
              </a:r>
              <a:endParaRPr b="1" i="0" sz="2400" u="none" cap="none" strike="noStrike">
                <a:solidFill>
                  <a:srgbClr val="00206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ko-KR" sz="20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(2022년 초 6~7%대)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18d65a89730_0_88"/>
            <p:cNvSpPr txBox="1"/>
            <p:nvPr/>
          </p:nvSpPr>
          <p:spPr>
            <a:xfrm>
              <a:off x="11277600" y="5331438"/>
              <a:ext cx="170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C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고객 대출</a:t>
              </a:r>
              <a:endParaRPr b="1" i="0" sz="2400" u="none" cap="none" strike="noStrike">
                <a:solidFill>
                  <a:srgbClr val="C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89" name="Google Shape;689;g18d65a89730_0_88"/>
            <p:cNvSpPr txBox="1"/>
            <p:nvPr/>
          </p:nvSpPr>
          <p:spPr>
            <a:xfrm>
              <a:off x="4459742" y="6493716"/>
              <a:ext cx="3786000" cy="8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채권에 대한 이자 지급</a:t>
              </a:r>
              <a:endParaRPr b="1" i="0" sz="2400" u="none" cap="none" strike="noStrike">
                <a:solidFill>
                  <a:srgbClr val="00206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ko-KR" sz="20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(2022년 초 2%대)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18d65a89730_0_88"/>
            <p:cNvSpPr txBox="1"/>
            <p:nvPr/>
          </p:nvSpPr>
          <p:spPr>
            <a:xfrm>
              <a:off x="7500767" y="7498400"/>
              <a:ext cx="3286500" cy="555000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이자 마진 -&gt; 수익</a:t>
              </a:r>
              <a:endParaRPr b="1" i="0" sz="2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cxnSp>
        <p:nvCxnSpPr>
          <p:cNvPr id="691" name="Google Shape;691;g18d65a89730_0_88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2" name="Google Shape;692;g18d65a89730_0_88"/>
          <p:cNvSpPr txBox="1"/>
          <p:nvPr/>
        </p:nvSpPr>
        <p:spPr>
          <a:xfrm>
            <a:off x="8369700" y="5076850"/>
            <a:ext cx="154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캐피탈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3" name="Google Shape;693;g18d65a89730_0_88"/>
          <p:cNvSpPr txBox="1"/>
          <p:nvPr/>
        </p:nvSpPr>
        <p:spPr>
          <a:xfrm>
            <a:off x="2628300" y="5076850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투자자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4" name="Google Shape;694;g18d65a89730_0_88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d65a89730_0_172"/>
          <p:cNvSpPr txBox="1"/>
          <p:nvPr/>
        </p:nvSpPr>
        <p:spPr>
          <a:xfrm>
            <a:off x="304800" y="190500"/>
            <a:ext cx="632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데이터 분석 계획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00" name="Google Shape;700;g18d65a89730_0_172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1" name="Google Shape;701;g18d65a89730_0_172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702" name="Google Shape;702;g18d65a89730_0_172"/>
          <p:cNvGraphicFramePr/>
          <p:nvPr/>
        </p:nvGraphicFramePr>
        <p:xfrm>
          <a:off x="2979825" y="1775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2181225"/>
                <a:gridCol w="2352675"/>
                <a:gridCol w="7086600"/>
              </a:tblGrid>
              <a:tr h="57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목적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분석방법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주요 내용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Bar chart 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Histogram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Pie Chart 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Kernel Density Estimation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3" name="Google Shape;703;g18d65a89730_0_172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g195c213f3a7_7_116"/>
          <p:cNvGrpSpPr/>
          <p:nvPr/>
        </p:nvGrpSpPr>
        <p:grpSpPr>
          <a:xfrm>
            <a:off x="12185758" y="1309772"/>
            <a:ext cx="5492691" cy="8148149"/>
            <a:chOff x="985758" y="3238927"/>
            <a:chExt cx="8624102" cy="5306857"/>
          </a:xfrm>
        </p:grpSpPr>
        <p:sp>
          <p:nvSpPr>
            <p:cNvPr id="709" name="Google Shape;709;g195c213f3a7_7_116"/>
            <p:cNvSpPr/>
            <p:nvPr/>
          </p:nvSpPr>
          <p:spPr>
            <a:xfrm>
              <a:off x="985758" y="3644684"/>
              <a:ext cx="8624100" cy="4901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195c213f3a7_7_116"/>
            <p:cNvSpPr/>
            <p:nvPr/>
          </p:nvSpPr>
          <p:spPr>
            <a:xfrm>
              <a:off x="985760" y="3238927"/>
              <a:ext cx="8624100" cy="3936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퇴</a:t>
              </a:r>
              <a:r>
                <a:rPr lang="ko-KR" sz="240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직자 데이터 정제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grpSp>
        <p:nvGrpSpPr>
          <p:cNvPr id="711" name="Google Shape;711;g195c213f3a7_7_116"/>
          <p:cNvGrpSpPr/>
          <p:nvPr/>
        </p:nvGrpSpPr>
        <p:grpSpPr>
          <a:xfrm>
            <a:off x="6467460" y="1313309"/>
            <a:ext cx="5492691" cy="8148149"/>
            <a:chOff x="985758" y="3238927"/>
            <a:chExt cx="8624102" cy="5306857"/>
          </a:xfrm>
        </p:grpSpPr>
        <p:sp>
          <p:nvSpPr>
            <p:cNvPr id="712" name="Google Shape;712;g195c213f3a7_7_116"/>
            <p:cNvSpPr/>
            <p:nvPr/>
          </p:nvSpPr>
          <p:spPr>
            <a:xfrm>
              <a:off x="985758" y="3644684"/>
              <a:ext cx="8624100" cy="4901100"/>
            </a:xfrm>
            <a:prstGeom prst="rect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195c213f3a7_7_116"/>
            <p:cNvSpPr/>
            <p:nvPr/>
          </p:nvSpPr>
          <p:spPr>
            <a:xfrm>
              <a:off x="985760" y="3238927"/>
              <a:ext cx="8624100" cy="393600"/>
            </a:xfrm>
            <a:prstGeom prst="rect">
              <a:avLst/>
            </a:prstGeom>
            <a:solidFill>
              <a:srgbClr val="434343"/>
            </a:solidFill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재직자 데이터 정제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grpSp>
        <p:nvGrpSpPr>
          <p:cNvPr id="714" name="Google Shape;714;g195c213f3a7_7_116"/>
          <p:cNvGrpSpPr/>
          <p:nvPr/>
        </p:nvGrpSpPr>
        <p:grpSpPr>
          <a:xfrm>
            <a:off x="215750" y="1309772"/>
            <a:ext cx="5492691" cy="8148149"/>
            <a:chOff x="985758" y="3238927"/>
            <a:chExt cx="8624102" cy="5306857"/>
          </a:xfrm>
        </p:grpSpPr>
        <p:sp>
          <p:nvSpPr>
            <p:cNvPr id="715" name="Google Shape;715;g195c213f3a7_7_116"/>
            <p:cNvSpPr/>
            <p:nvPr/>
          </p:nvSpPr>
          <p:spPr>
            <a:xfrm>
              <a:off x="985758" y="3644684"/>
              <a:ext cx="8624100" cy="4901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195c213f3a7_7_116"/>
            <p:cNvSpPr/>
            <p:nvPr/>
          </p:nvSpPr>
          <p:spPr>
            <a:xfrm>
              <a:off x="985760" y="3238927"/>
              <a:ext cx="8624100" cy="3936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재직자 / 퇴직자 데이터 분리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sp>
        <p:nvSpPr>
          <p:cNvPr id="717" name="Google Shape;717;g195c213f3a7_7_116"/>
          <p:cNvSpPr txBox="1"/>
          <p:nvPr/>
        </p:nvSpPr>
        <p:spPr>
          <a:xfrm>
            <a:off x="304800" y="190500"/>
            <a:ext cx="1055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데이터 정제 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18" name="Google Shape;718;g195c213f3a7_7_116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9" name="Google Shape;719;g195c213f3a7_7_116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0" name="Google Shape;720;g195c213f3a7_7_116"/>
          <p:cNvSpPr txBox="1"/>
          <p:nvPr/>
        </p:nvSpPr>
        <p:spPr>
          <a:xfrm>
            <a:off x="432242" y="2072392"/>
            <a:ext cx="50235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연체율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은 </a:t>
            </a: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전체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7.9%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재직자 8.2%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, </a:t>
            </a:r>
            <a:endParaRPr sz="2250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퇴직자 5.2%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로 차이가 있음</a:t>
            </a:r>
            <a:endParaRPr sz="2250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721" name="Google Shape;721;g195c213f3a7_7_116"/>
          <p:cNvGrpSpPr/>
          <p:nvPr/>
        </p:nvGrpSpPr>
        <p:grpSpPr>
          <a:xfrm>
            <a:off x="6684612" y="2973122"/>
            <a:ext cx="5058375" cy="1270550"/>
            <a:chOff x="10600691" y="6263834"/>
            <a:chExt cx="4533000" cy="1042460"/>
          </a:xfrm>
        </p:grpSpPr>
        <p:sp>
          <p:nvSpPr>
            <p:cNvPr id="722" name="Google Shape;722;g195c213f3a7_7_116"/>
            <p:cNvSpPr/>
            <p:nvPr/>
          </p:nvSpPr>
          <p:spPr>
            <a:xfrm>
              <a:off x="10600691" y="6368794"/>
              <a:ext cx="4533000" cy="93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주택형태 (총 1개)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723" name="Google Shape;723;g195c213f3a7_7_116"/>
            <p:cNvSpPr/>
            <p:nvPr/>
          </p:nvSpPr>
          <p:spPr>
            <a:xfrm>
              <a:off x="11649810" y="6263834"/>
              <a:ext cx="2598000" cy="299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>
                  <a:latin typeface="Noto Sans SemiBold"/>
                  <a:ea typeface="Noto Sans SemiBold"/>
                  <a:cs typeface="Noto Sans SemiBold"/>
                  <a:sym typeface="Noto Sans SemiBold"/>
                </a:rPr>
                <a:t>미사용 변수</a:t>
              </a:r>
              <a:endParaRPr sz="2300"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grpSp>
        <p:nvGrpSpPr>
          <p:cNvPr id="724" name="Google Shape;724;g195c213f3a7_7_116"/>
          <p:cNvGrpSpPr/>
          <p:nvPr/>
        </p:nvGrpSpPr>
        <p:grpSpPr>
          <a:xfrm>
            <a:off x="12416634" y="2801161"/>
            <a:ext cx="5058277" cy="1766889"/>
            <a:chOff x="15887377" y="6984394"/>
            <a:chExt cx="3348300" cy="2355224"/>
          </a:xfrm>
        </p:grpSpPr>
        <p:sp>
          <p:nvSpPr>
            <p:cNvPr id="725" name="Google Shape;725;g195c213f3a7_7_116"/>
            <p:cNvSpPr/>
            <p:nvPr/>
          </p:nvSpPr>
          <p:spPr>
            <a:xfrm>
              <a:off x="15887377" y="7096818"/>
              <a:ext cx="3348300" cy="2242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수입형태, 직업군, 직장주소일치여부, 직장유형, 근속년수, 대출유형, 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활성대출 유무 (총 7개)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726" name="Google Shape;726;g195c213f3a7_7_116"/>
            <p:cNvSpPr/>
            <p:nvPr/>
          </p:nvSpPr>
          <p:spPr>
            <a:xfrm>
              <a:off x="16846811" y="6984394"/>
              <a:ext cx="1330200" cy="338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>
                  <a:latin typeface="Noto Sans SemiBold"/>
                  <a:ea typeface="Noto Sans SemiBold"/>
                  <a:cs typeface="Noto Sans SemiBold"/>
                  <a:sym typeface="Noto Sans SemiBold"/>
                </a:rPr>
                <a:t>미사용 변수</a:t>
              </a:r>
              <a:endParaRPr sz="2300"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sp>
        <p:nvSpPr>
          <p:cNvPr id="727" name="Google Shape;727;g195c213f3a7_7_116"/>
          <p:cNvSpPr/>
          <p:nvPr/>
        </p:nvSpPr>
        <p:spPr>
          <a:xfrm>
            <a:off x="6927650" y="2148550"/>
            <a:ext cx="4635900" cy="5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79,112개 </a:t>
            </a:r>
            <a:r>
              <a:rPr lang="ko-KR" sz="2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→</a:t>
            </a:r>
            <a:r>
              <a:rPr lang="ko-KR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76,044개 (3.89% 삭제)</a:t>
            </a:r>
            <a:endParaRPr sz="1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8" name="Google Shape;728;g195c213f3a7_7_116"/>
          <p:cNvSpPr txBox="1"/>
          <p:nvPr/>
        </p:nvSpPr>
        <p:spPr>
          <a:xfrm>
            <a:off x="367486" y="8034387"/>
            <a:ext cx="51924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재직자와 퇴직자 데이터를 분할하여</a:t>
            </a:r>
            <a:endParaRPr b="1" sz="2250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개별 데이터 정제</a:t>
            </a:r>
            <a:endParaRPr b="1" sz="2250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29" name="Google Shape;729;g195c213f3a7_7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g195c213f3a7_7_116"/>
          <p:cNvGrpSpPr/>
          <p:nvPr/>
        </p:nvGrpSpPr>
        <p:grpSpPr>
          <a:xfrm>
            <a:off x="6684612" y="4555850"/>
            <a:ext cx="5058375" cy="1955270"/>
            <a:chOff x="10600680" y="7512559"/>
            <a:chExt cx="4533000" cy="2755454"/>
          </a:xfrm>
        </p:grpSpPr>
        <p:sp>
          <p:nvSpPr>
            <p:cNvPr id="731" name="Google Shape;731;g195c213f3a7_7_116"/>
            <p:cNvSpPr/>
            <p:nvPr/>
          </p:nvSpPr>
          <p:spPr>
            <a:xfrm>
              <a:off x="10600680" y="7617513"/>
              <a:ext cx="4533000" cy="2650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신분증 갱신기간, 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휴대전화 교체기간, 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주거형태 (총 3개)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732" name="Google Shape;732;g195c213f3a7_7_116"/>
            <p:cNvSpPr/>
            <p:nvPr/>
          </p:nvSpPr>
          <p:spPr>
            <a:xfrm>
              <a:off x="12127821" y="7512559"/>
              <a:ext cx="1767000" cy="299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>
                  <a:latin typeface="Noto Sans SemiBold"/>
                  <a:ea typeface="Noto Sans SemiBold"/>
                  <a:cs typeface="Noto Sans SemiBold"/>
                  <a:sym typeface="Noto Sans SemiBold"/>
                </a:rPr>
                <a:t>결측치 제거</a:t>
              </a:r>
              <a:endParaRPr sz="2300"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grpSp>
        <p:nvGrpSpPr>
          <p:cNvPr id="733" name="Google Shape;733;g195c213f3a7_7_116"/>
          <p:cNvGrpSpPr/>
          <p:nvPr/>
        </p:nvGrpSpPr>
        <p:grpSpPr>
          <a:xfrm>
            <a:off x="6684624" y="6757280"/>
            <a:ext cx="5058375" cy="2283405"/>
            <a:chOff x="10600691" y="6138793"/>
            <a:chExt cx="4533000" cy="1042460"/>
          </a:xfrm>
        </p:grpSpPr>
        <p:sp>
          <p:nvSpPr>
            <p:cNvPr id="734" name="Google Shape;734;g195c213f3a7_7_116"/>
            <p:cNvSpPr/>
            <p:nvPr/>
          </p:nvSpPr>
          <p:spPr>
            <a:xfrm>
              <a:off x="10600691" y="6243753"/>
              <a:ext cx="4533000" cy="93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근속년수, 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수입등급,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 거주지 등급 (총 3개)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735" name="Google Shape;735;g195c213f3a7_7_116"/>
            <p:cNvSpPr/>
            <p:nvPr/>
          </p:nvSpPr>
          <p:spPr>
            <a:xfrm>
              <a:off x="12127809" y="6138793"/>
              <a:ext cx="1767000" cy="299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>
                  <a:latin typeface="Noto Sans SemiBold"/>
                  <a:ea typeface="Noto Sans SemiBold"/>
                  <a:cs typeface="Noto Sans SemiBold"/>
                  <a:sym typeface="Noto Sans SemiBold"/>
                </a:rPr>
                <a:t>결측치 대체</a:t>
              </a:r>
              <a:endParaRPr sz="2300"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grpSp>
        <p:nvGrpSpPr>
          <p:cNvPr id="736" name="Google Shape;736;g195c213f3a7_7_116"/>
          <p:cNvGrpSpPr/>
          <p:nvPr/>
        </p:nvGrpSpPr>
        <p:grpSpPr>
          <a:xfrm>
            <a:off x="12399612" y="4784450"/>
            <a:ext cx="5058375" cy="1955270"/>
            <a:chOff x="10600680" y="7512559"/>
            <a:chExt cx="4533000" cy="2755454"/>
          </a:xfrm>
        </p:grpSpPr>
        <p:sp>
          <p:nvSpPr>
            <p:cNvPr id="737" name="Google Shape;737;g195c213f3a7_7_116"/>
            <p:cNvSpPr/>
            <p:nvPr/>
          </p:nvSpPr>
          <p:spPr>
            <a:xfrm>
              <a:off x="10600680" y="7617513"/>
              <a:ext cx="4533000" cy="2650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신분증 갱신기간, 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휴대전화 교체기간 (총 2개)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738" name="Google Shape;738;g195c213f3a7_7_116"/>
            <p:cNvSpPr/>
            <p:nvPr/>
          </p:nvSpPr>
          <p:spPr>
            <a:xfrm>
              <a:off x="12127821" y="7512559"/>
              <a:ext cx="1767000" cy="299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>
                  <a:latin typeface="Noto Sans SemiBold"/>
                  <a:ea typeface="Noto Sans SemiBold"/>
                  <a:cs typeface="Noto Sans SemiBold"/>
                  <a:sym typeface="Noto Sans SemiBold"/>
                </a:rPr>
                <a:t>결측치 제거</a:t>
              </a:r>
              <a:endParaRPr sz="2300"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grpSp>
        <p:nvGrpSpPr>
          <p:cNvPr id="739" name="Google Shape;739;g195c213f3a7_7_116"/>
          <p:cNvGrpSpPr/>
          <p:nvPr/>
        </p:nvGrpSpPr>
        <p:grpSpPr>
          <a:xfrm>
            <a:off x="12399624" y="6757280"/>
            <a:ext cx="5058375" cy="2283405"/>
            <a:chOff x="10600691" y="6138793"/>
            <a:chExt cx="4533000" cy="1042460"/>
          </a:xfrm>
        </p:grpSpPr>
        <p:sp>
          <p:nvSpPr>
            <p:cNvPr id="740" name="Google Shape;740;g195c213f3a7_7_116"/>
            <p:cNvSpPr/>
            <p:nvPr/>
          </p:nvSpPr>
          <p:spPr>
            <a:xfrm>
              <a:off x="10600691" y="6243753"/>
              <a:ext cx="4533000" cy="93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수입등급,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 거주지 등급, 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주거형태 (총 3개)</a:t>
              </a:r>
              <a:endParaRPr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741" name="Google Shape;741;g195c213f3a7_7_116"/>
            <p:cNvSpPr/>
            <p:nvPr/>
          </p:nvSpPr>
          <p:spPr>
            <a:xfrm>
              <a:off x="12127809" y="6138793"/>
              <a:ext cx="1767000" cy="299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>
                  <a:latin typeface="Noto Sans SemiBold"/>
                  <a:ea typeface="Noto Sans SemiBold"/>
                  <a:cs typeface="Noto Sans SemiBold"/>
                  <a:sym typeface="Noto Sans SemiBold"/>
                </a:rPr>
                <a:t>결측치 대체</a:t>
              </a:r>
              <a:endParaRPr sz="2300"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sp>
        <p:nvSpPr>
          <p:cNvPr id="742" name="Google Shape;742;g195c213f3a7_7_116"/>
          <p:cNvSpPr/>
          <p:nvPr/>
        </p:nvSpPr>
        <p:spPr>
          <a:xfrm>
            <a:off x="12642650" y="2148550"/>
            <a:ext cx="4635900" cy="5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15,119개 </a:t>
            </a:r>
            <a:r>
              <a:rPr lang="ko-KR" sz="2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→</a:t>
            </a:r>
            <a:r>
              <a:rPr lang="ko-KR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14,511개 (4.0% 삭제)</a:t>
            </a:r>
            <a:endParaRPr sz="1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43" name="Google Shape;743;g195c213f3a7_7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82" y="3190623"/>
            <a:ext cx="5229225" cy="42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195c213f3a7_7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7865" y="204817"/>
            <a:ext cx="2955602" cy="598328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195c213f3a7_7_116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8d65a89730_0_130"/>
          <p:cNvSpPr txBox="1"/>
          <p:nvPr/>
        </p:nvSpPr>
        <p:spPr>
          <a:xfrm>
            <a:off x="9157070" y="4052822"/>
            <a:ext cx="542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ko-KR" sz="6600" u="none" cap="none" strike="noStrike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rPr>
              <a:t>개선안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18d65a89730_0_130"/>
          <p:cNvSpPr txBox="1"/>
          <p:nvPr/>
        </p:nvSpPr>
        <p:spPr>
          <a:xfrm>
            <a:off x="15544800" y="1181100"/>
            <a:ext cx="432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8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g18d65a89730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7143" y="5923810"/>
            <a:ext cx="704829" cy="122864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18d65a89730_0_130"/>
          <p:cNvSpPr txBox="1"/>
          <p:nvPr/>
        </p:nvSpPr>
        <p:spPr>
          <a:xfrm>
            <a:off x="9213827" y="6548056"/>
            <a:ext cx="43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pic>
        <p:nvPicPr>
          <p:cNvPr id="755" name="Google Shape;755;g18d65a89730_0_130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 rot="5400000">
            <a:off x="-996718" y="1479781"/>
            <a:ext cx="9947741" cy="7438096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18d65a89730_0_130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"/>
          <p:cNvSpPr txBox="1"/>
          <p:nvPr/>
        </p:nvSpPr>
        <p:spPr>
          <a:xfrm>
            <a:off x="304800" y="190500"/>
            <a:ext cx="509311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현상 및 개선기회</a:t>
            </a:r>
            <a:endParaRPr b="0" i="0" sz="140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63" name="Google Shape;763;p6"/>
          <p:cNvSpPr/>
          <p:nvPr/>
        </p:nvSpPr>
        <p:spPr>
          <a:xfrm>
            <a:off x="164285" y="148937"/>
            <a:ext cx="140515" cy="646331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64" name="Google Shape;764;p6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5" name="Google Shape;765;p6"/>
          <p:cNvSpPr/>
          <p:nvPr/>
        </p:nvSpPr>
        <p:spPr>
          <a:xfrm>
            <a:off x="899875" y="1657150"/>
            <a:ext cx="4413900" cy="2176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타 캐피탈사 대비 높은 연체율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6" name="Google Shape;766;p6"/>
          <p:cNvSpPr/>
          <p:nvPr/>
        </p:nvSpPr>
        <p:spPr>
          <a:xfrm>
            <a:off x="5895025" y="1199950"/>
            <a:ext cx="4413900" cy="261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기존 외부기관 신용평가 체계로는 </a:t>
            </a:r>
            <a:endParaRPr sz="2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연체여부 파악 어려움</a:t>
            </a:r>
            <a:endParaRPr sz="2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Medium"/>
              <a:buChar char="●"/>
            </a:pPr>
            <a:r>
              <a:rPr lang="ko-KR" sz="2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외부기관 3곳에 비용을 지불하고 있지만 연체 여부 예측을 못하고 있음</a:t>
            </a:r>
            <a:endParaRPr sz="2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67" name="Google Shape;767;p6"/>
          <p:cNvSpPr/>
          <p:nvPr/>
        </p:nvSpPr>
        <p:spPr>
          <a:xfrm>
            <a:off x="11625450" y="1580950"/>
            <a:ext cx="4413900" cy="2176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신규고객 확보 어려움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낮은 할부금리를 제공할 수 없음</a:t>
            </a: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2000"/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t/>
            </a:r>
            <a:endParaRPr sz="2000"/>
          </a:p>
        </p:txBody>
      </p:sp>
      <p:graphicFrame>
        <p:nvGraphicFramePr>
          <p:cNvPr id="768" name="Google Shape;768;p6"/>
          <p:cNvGraphicFramePr/>
          <p:nvPr/>
        </p:nvGraphicFramePr>
        <p:xfrm>
          <a:off x="5818821" y="51435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3223200"/>
                <a:gridCol w="1567875"/>
                <a:gridCol w="1577525"/>
                <a:gridCol w="1507675"/>
                <a:gridCol w="1417500"/>
              </a:tblGrid>
              <a:tr h="79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측정지표(KPI)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중요도</a:t>
                      </a:r>
                      <a:endParaRPr b="1"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2022년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2023년</a:t>
                      </a:r>
                      <a:endParaRPr b="1"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2024년</a:t>
                      </a:r>
                      <a:endParaRPr b="1"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u="none" cap="none" strike="noStrike"/>
                        <a:t>고객 연체율(%)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50</a:t>
                      </a:r>
                      <a:endParaRPr i="0" sz="16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7.9</a:t>
                      </a:r>
                      <a:endParaRPr i="0" sz="16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6</a:t>
                      </a:r>
                      <a:r>
                        <a:rPr lang="ko-KR" sz="16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.5</a:t>
                      </a:r>
                      <a:endParaRPr i="0" sz="16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b="1"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신규 매출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50</a:t>
                      </a:r>
                      <a:endParaRPr sz="1600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자체 신용평가 모델 정확도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0.1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0.5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0.9</a:t>
                      </a:r>
                      <a:endParaRPr b="1"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연체 예측 모델 정확도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0.1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0.3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0.7</a:t>
                      </a:r>
                      <a:endParaRPr b="1"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769" name="Google Shape;76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1511" y="0"/>
            <a:ext cx="2956489" cy="8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6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924c3782fc_1_17"/>
          <p:cNvSpPr txBox="1"/>
          <p:nvPr/>
        </p:nvSpPr>
        <p:spPr>
          <a:xfrm>
            <a:off x="304800" y="190500"/>
            <a:ext cx="632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데이터 정제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76" name="Google Shape;776;g1924c3782fc_1_17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g1924c3782fc_1_17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8" name="Google Shape;778;g1924c3782fc_1_17"/>
          <p:cNvSpPr txBox="1"/>
          <p:nvPr/>
        </p:nvSpPr>
        <p:spPr>
          <a:xfrm>
            <a:off x="240475" y="927400"/>
            <a:ext cx="7479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3300" u="none" cap="none" strike="noStrike">
                <a:solidFill>
                  <a:srgbClr val="3F3F3F"/>
                </a:solidFill>
                <a:latin typeface="Noto Sans"/>
                <a:ea typeface="Noto Sans"/>
                <a:cs typeface="Noto Sans"/>
                <a:sym typeface="Noto Sans"/>
              </a:rPr>
              <a:t>3. 이상치 제거</a:t>
            </a:r>
            <a:endParaRPr b="1" i="0" sz="3000" u="none" cap="none" strike="noStrike">
              <a:solidFill>
                <a:srgbClr val="3F3F3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79" name="Google Shape;779;g1924c3782fc_1_17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164285" y="148937"/>
            <a:ext cx="140515" cy="646331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1295400" y="4762500"/>
            <a:ext cx="15697200" cy="434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4679350" y="5076850"/>
            <a:ext cx="99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고객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2360950" y="2122345"/>
            <a:ext cx="5708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ko-KR" sz="7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“캐피탈”</a:t>
            </a:r>
            <a:endParaRPr b="0" i="0" sz="7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857804" y="1594686"/>
            <a:ext cx="905139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여신전문금융회사</a:t>
            </a:r>
            <a:endParaRPr b="1" i="0" sz="2800" u="none" cap="none" strike="noStrike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예금수신 기능이 없고 </a:t>
            </a: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대출기능만 있는 금융기관</a:t>
            </a:r>
            <a:endParaRPr b="1" i="0" sz="2800" u="none" cap="none" strike="noStrike">
              <a:solidFill>
                <a:srgbClr val="3F3F3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예금 기능이 없다면 </a:t>
            </a:r>
            <a:r>
              <a:rPr b="1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자금조달</a:t>
            </a: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은?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2"/>
              <a:buFont typeface="Noto Sans"/>
              <a:buChar char="✔"/>
            </a:pP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본래의 자본 + </a:t>
            </a:r>
            <a:r>
              <a:rPr b="1" i="0" lang="ko-KR" sz="2800" u="sng" cap="none" strike="noStrike">
                <a:solidFill>
                  <a:srgbClr val="C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여신전문금융채권(여전채) </a:t>
            </a:r>
            <a:r>
              <a:rPr b="0" i="0" lang="ko-KR" sz="2800" u="none" cap="none" strike="noStrike">
                <a:solidFill>
                  <a:srgbClr val="3F3F3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발행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7696200" y="3518423"/>
            <a:ext cx="99094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7F7F7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일종의 회사채, 여전채를 발행한 회사는 채무의 부담이 있고 </a:t>
            </a:r>
            <a:endParaRPr b="0" i="0" sz="2400" u="none" cap="none" strike="noStrike">
              <a:solidFill>
                <a:srgbClr val="7F7F7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7F7F7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정기적으로 이자를 지급해야 하며,  약속된 기일에 원금을 상환해야 함  </a:t>
            </a:r>
            <a:endParaRPr b="0" i="0" sz="2400" u="none" cap="none" strike="noStrike">
              <a:solidFill>
                <a:srgbClr val="7F7F7F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grpSp>
        <p:nvGrpSpPr>
          <p:cNvPr id="124" name="Google Shape;124;p4"/>
          <p:cNvGrpSpPr/>
          <p:nvPr/>
        </p:nvGrpSpPr>
        <p:grpSpPr>
          <a:xfrm>
            <a:off x="2058836" y="5899784"/>
            <a:ext cx="14400690" cy="2306994"/>
            <a:chOff x="1600200" y="4864058"/>
            <a:chExt cx="15269526" cy="2446182"/>
          </a:xfrm>
        </p:grpSpPr>
        <p:pic>
          <p:nvPicPr>
            <p:cNvPr id="125" name="Google Shape;125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56122" y="5004894"/>
              <a:ext cx="1575757" cy="2091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5569" y="5611786"/>
              <a:ext cx="2314463" cy="12382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" name="Google Shape;127;p4"/>
            <p:cNvGrpSpPr/>
            <p:nvPr/>
          </p:nvGrpSpPr>
          <p:grpSpPr>
            <a:xfrm>
              <a:off x="14165165" y="4864058"/>
              <a:ext cx="2704561" cy="2399099"/>
              <a:chOff x="12997382" y="4553745"/>
              <a:chExt cx="3304987" cy="2931710"/>
            </a:xfrm>
          </p:grpSpPr>
          <p:pic>
            <p:nvPicPr>
              <p:cNvPr id="128" name="Google Shape;128;p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997382" y="4553745"/>
                <a:ext cx="1437236" cy="29190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954838" y="5137924"/>
                <a:ext cx="2347531" cy="23475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0" name="Google Shape;130;p4"/>
            <p:cNvSpPr/>
            <p:nvPr/>
          </p:nvSpPr>
          <p:spPr>
            <a:xfrm>
              <a:off x="4402578" y="5819076"/>
              <a:ext cx="3750822" cy="24338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0193778" y="5819076"/>
              <a:ext cx="3750822" cy="24338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 flipH="1">
              <a:off x="10193778" y="6274730"/>
              <a:ext cx="3750822" cy="24338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 flipH="1">
              <a:off x="4402578" y="6274730"/>
              <a:ext cx="3750822" cy="24338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760482" y="5041283"/>
              <a:ext cx="1875412" cy="584775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여전채 발행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600200" y="5041283"/>
              <a:ext cx="1875412" cy="584775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여전채 구입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5410200" y="5240006"/>
              <a:ext cx="170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C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자금 조달</a:t>
              </a:r>
              <a:endParaRPr b="1" i="0" sz="2400" u="none" cap="none" strike="noStrike">
                <a:solidFill>
                  <a:srgbClr val="C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10241630" y="6540740"/>
              <a:ext cx="3786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대출에 대한 이자 지급</a:t>
              </a:r>
              <a:endParaRPr b="1" i="0" sz="2400" u="none" cap="none" strike="noStrike">
                <a:solidFill>
                  <a:srgbClr val="00206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ko-KR" sz="20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(2022년 초 6~7%대)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 txBox="1"/>
            <p:nvPr/>
          </p:nvSpPr>
          <p:spPr>
            <a:xfrm>
              <a:off x="11277600" y="5331438"/>
              <a:ext cx="170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C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고객 대출</a:t>
              </a:r>
              <a:endParaRPr b="1" i="0" sz="2400" u="none" cap="none" strike="noStrike">
                <a:solidFill>
                  <a:srgbClr val="C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4459742" y="6493716"/>
              <a:ext cx="3786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채권에 대한 이자 지급</a:t>
              </a:r>
              <a:endParaRPr b="1" i="0" sz="2400" u="none" cap="none" strike="noStrike">
                <a:solidFill>
                  <a:srgbClr val="002060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ko-KR" sz="2000" u="none" cap="none" strike="noStrike">
                  <a:solidFill>
                    <a:srgbClr val="002060"/>
                  </a:solidFill>
                  <a:latin typeface="Noto Sans"/>
                  <a:ea typeface="Noto Sans"/>
                  <a:cs typeface="Noto Sans"/>
                  <a:sym typeface="Noto Sans"/>
                </a:rPr>
                <a:t>(2022년 초 2%대)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0" name="Google Shape;140;p4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4"/>
          <p:cNvSpPr txBox="1"/>
          <p:nvPr/>
        </p:nvSpPr>
        <p:spPr>
          <a:xfrm>
            <a:off x="8369700" y="5076850"/>
            <a:ext cx="154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캐피탈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2628300" y="5076850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투자자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6252200" y="1549750"/>
            <a:ext cx="140400" cy="2685600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>
            <a:off x="7962000" y="8286275"/>
            <a:ext cx="2541300" cy="646500"/>
          </a:xfrm>
          <a:prstGeom prst="roundRect">
            <a:avLst>
              <a:gd fmla="val 16667" name="adj"/>
            </a:avLst>
          </a:prstGeom>
          <a:solidFill>
            <a:srgbClr val="833C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이자 마진 → 수익</a:t>
            </a:r>
            <a:endParaRPr b="1" sz="2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ko-KR" sz="61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295400" y="266700"/>
            <a:ext cx="6792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추진 배경 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- 배경조사 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7" name="Google Shape;147;p4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48" name="Google Shape;148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5804" y="4093015"/>
            <a:ext cx="3900000" cy="360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85" name="Google Shape;785;p12"/>
          <p:cNvGrpSpPr/>
          <p:nvPr/>
        </p:nvGrpSpPr>
        <p:grpSpPr>
          <a:xfrm>
            <a:off x="2953804" y="1866900"/>
            <a:ext cx="762768" cy="750451"/>
            <a:chOff x="1981200" y="3484861"/>
            <a:chExt cx="762768" cy="750451"/>
          </a:xfrm>
        </p:grpSpPr>
        <p:pic>
          <p:nvPicPr>
            <p:cNvPr id="786" name="Google Shape;78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1200" y="3484861"/>
              <a:ext cx="750451" cy="750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4166" y="3570432"/>
              <a:ext cx="699802" cy="6428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8" name="Google Shape;788;p12"/>
          <p:cNvGrpSpPr/>
          <p:nvPr/>
        </p:nvGrpSpPr>
        <p:grpSpPr>
          <a:xfrm>
            <a:off x="8584724" y="1866900"/>
            <a:ext cx="750451" cy="750451"/>
            <a:chOff x="16253509" y="1463593"/>
            <a:chExt cx="690600" cy="750451"/>
          </a:xfrm>
        </p:grpSpPr>
        <p:pic>
          <p:nvPicPr>
            <p:cNvPr id="789" name="Google Shape;789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53509" y="1463593"/>
              <a:ext cx="683435" cy="750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06800" y="1537794"/>
              <a:ext cx="637309" cy="6428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1" name="Google Shape;791;p12"/>
          <p:cNvSpPr txBox="1"/>
          <p:nvPr/>
        </p:nvSpPr>
        <p:spPr>
          <a:xfrm>
            <a:off x="1144756" y="2864703"/>
            <a:ext cx="444383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카드사의 사업 영역 확장으로 자동차 할부 시장에 진입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2"/>
          <p:cNvSpPr txBox="1"/>
          <p:nvPr/>
        </p:nvSpPr>
        <p:spPr>
          <a:xfrm>
            <a:off x="9664125" y="3009900"/>
            <a:ext cx="100633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캐피탈사의 시장 점유율 하락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41600" y="4093015"/>
            <a:ext cx="3900000" cy="360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4" name="Google Shape;79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2"/>
          <p:cNvSpPr txBox="1"/>
          <p:nvPr/>
        </p:nvSpPr>
        <p:spPr>
          <a:xfrm>
            <a:off x="304800" y="190500"/>
            <a:ext cx="2819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추진 배경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96" name="Google Shape;796;p12"/>
          <p:cNvSpPr/>
          <p:nvPr/>
        </p:nvSpPr>
        <p:spPr>
          <a:xfrm>
            <a:off x="164285" y="148937"/>
            <a:ext cx="140515" cy="646331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p12"/>
          <p:cNvSpPr txBox="1"/>
          <p:nvPr/>
        </p:nvSpPr>
        <p:spPr>
          <a:xfrm>
            <a:off x="6606517" y="2864703"/>
            <a:ext cx="48996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카드사 대비 캐피탈사의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고객 대출금리로 고객 유출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36125" y="2552700"/>
            <a:ext cx="699802" cy="642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Google Shape;799;p12"/>
          <p:cNvGrpSpPr/>
          <p:nvPr/>
        </p:nvGrpSpPr>
        <p:grpSpPr>
          <a:xfrm>
            <a:off x="14326353" y="1866900"/>
            <a:ext cx="750451" cy="756192"/>
            <a:chOff x="20248635" y="6400442"/>
            <a:chExt cx="750451" cy="756192"/>
          </a:xfrm>
        </p:grpSpPr>
        <p:pic>
          <p:nvPicPr>
            <p:cNvPr id="800" name="Google Shape;80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248635" y="6406183"/>
              <a:ext cx="750451" cy="750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0290556" y="6400442"/>
              <a:ext cx="699802" cy="7227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[사진=게티이미지뱅크]" id="802" name="Google Shape;802;p12"/>
          <p:cNvPicPr preferRelativeResize="0"/>
          <p:nvPr/>
        </p:nvPicPr>
        <p:blipFill rotWithShape="1">
          <a:blip r:embed="rId11">
            <a:alphaModFix/>
          </a:blip>
          <a:srcRect b="2381" l="0" r="11250" t="0"/>
          <a:stretch/>
        </p:blipFill>
        <p:spPr>
          <a:xfrm>
            <a:off x="1379629" y="4093015"/>
            <a:ext cx="38988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2"/>
          <p:cNvSpPr txBox="1"/>
          <p:nvPr/>
        </p:nvSpPr>
        <p:spPr>
          <a:xfrm>
            <a:off x="3355108" y="6297815"/>
            <a:ext cx="320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정제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2"/>
          <p:cNvSpPr txBox="1"/>
          <p:nvPr/>
        </p:nvSpPr>
        <p:spPr>
          <a:xfrm>
            <a:off x="1856508" y="5916808"/>
            <a:ext cx="2819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8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2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8c0907af99_4_95"/>
          <p:cNvSpPr txBox="1"/>
          <p:nvPr/>
        </p:nvSpPr>
        <p:spPr>
          <a:xfrm>
            <a:off x="304800" y="190500"/>
            <a:ext cx="632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KPI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811" name="Google Shape;811;g18c0907af99_4_95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12" name="Google Shape;812;g18c0907af99_4_95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813" name="Google Shape;813;g18c0907af99_4_95"/>
          <p:cNvGraphicFramePr/>
          <p:nvPr/>
        </p:nvGraphicFramePr>
        <p:xfrm>
          <a:off x="2164601" y="175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5703575"/>
                <a:gridCol w="1988750"/>
                <a:gridCol w="2288950"/>
                <a:gridCol w="1988750"/>
                <a:gridCol w="1988750"/>
              </a:tblGrid>
              <a:tr h="168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측정지표(KPI)</a:t>
                      </a:r>
                      <a:endParaRPr b="1"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6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중요도</a:t>
                      </a:r>
                      <a:endParaRPr b="1" i="0" sz="260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(가중치, %)</a:t>
                      </a:r>
                      <a:endParaRPr b="1" sz="26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현수준</a:t>
                      </a:r>
                      <a:endParaRPr b="1"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목표수준</a:t>
                      </a:r>
                      <a:endParaRPr b="1" sz="26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(1년 내)</a:t>
                      </a:r>
                      <a:endParaRPr b="1" sz="26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목표수준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(2년 내)</a:t>
                      </a:r>
                      <a:endParaRPr b="1" sz="26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14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/>
                        <a:t>현재 고객 연체율(%)</a:t>
                      </a:r>
                      <a:endParaRPr sz="2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45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7.9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5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2</a:t>
                      </a:r>
                      <a:endParaRPr sz="23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/>
                        <a:t>이익률</a:t>
                      </a:r>
                      <a:endParaRPr sz="2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45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3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6</a:t>
                      </a:r>
                      <a:endParaRPr sz="23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/>
                        <a:t>최저 고객 금리</a:t>
                      </a:r>
                      <a:r>
                        <a:rPr lang="ko-KR" sz="2300" u="none" cap="none" strike="noStrike">
                          <a:solidFill>
                            <a:schemeClr val="dk1"/>
                          </a:solidFill>
                        </a:rPr>
                        <a:t>(%)</a:t>
                      </a:r>
                      <a:endParaRPr sz="2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10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6.4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5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4.5</a:t>
                      </a:r>
                      <a:endParaRPr sz="23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4" name="Google Shape;814;g18c0907af99_4_95"/>
          <p:cNvSpPr/>
          <p:nvPr/>
        </p:nvSpPr>
        <p:spPr>
          <a:xfrm>
            <a:off x="1143000" y="7387068"/>
            <a:ext cx="15697200" cy="191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5" name="Google Shape;815;g18c0907af99_4_95"/>
          <p:cNvSpPr txBox="1"/>
          <p:nvPr/>
        </p:nvSpPr>
        <p:spPr>
          <a:xfrm>
            <a:off x="1225994" y="7877142"/>
            <a:ext cx="5708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개선목표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18c0907af99_4_95"/>
          <p:cNvSpPr txBox="1"/>
          <p:nvPr/>
        </p:nvSpPr>
        <p:spPr>
          <a:xfrm>
            <a:off x="4343392" y="7601048"/>
            <a:ext cx="16002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2년 내 </a:t>
            </a:r>
            <a:r>
              <a:rPr b="1" i="0" lang="ko-KR" sz="3300" u="sng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연체율</a:t>
            </a:r>
            <a:r>
              <a:rPr b="1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 7.9%</a:t>
            </a: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에서</a:t>
            </a:r>
            <a:r>
              <a:rPr b="1" i="0" lang="ko-KR" sz="2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ko-KR" sz="3300" u="sng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2%미만으로 하향</a:t>
            </a: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시킴으로써</a:t>
            </a:r>
            <a:endParaRPr b="0" i="0" sz="25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i="0" lang="ko-KR" sz="3300" u="sng" cap="none" strike="noStrike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이익률</a:t>
            </a: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을 기존 적자구조에서</a:t>
            </a:r>
            <a:r>
              <a:rPr b="1" i="0" lang="ko-KR" sz="2500" u="sng" cap="none" strike="noStrike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ko-KR" sz="3300" u="sng" cap="none" strike="noStrike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6퍼센트</a:t>
            </a: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수준의 상승 추구</a:t>
            </a:r>
            <a:endParaRPr b="1" i="0" sz="25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817" name="Google Shape;817;g18c0907af99_4_95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g1961f82a991_6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1961f82a991_6_143"/>
          <p:cNvSpPr txBox="1"/>
          <p:nvPr/>
        </p:nvSpPr>
        <p:spPr>
          <a:xfrm>
            <a:off x="304800" y="190500"/>
            <a:ext cx="509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현상 및 개선기회</a:t>
            </a:r>
            <a:endParaRPr b="0" i="0" sz="140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824" name="Google Shape;824;g1961f82a991_6_143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25" name="Google Shape;825;g1961f82a991_6_143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26" name="Google Shape;826;g1961f82a991_6_143"/>
          <p:cNvGrpSpPr/>
          <p:nvPr/>
        </p:nvGrpSpPr>
        <p:grpSpPr>
          <a:xfrm>
            <a:off x="750847" y="1337264"/>
            <a:ext cx="7236482" cy="3868922"/>
            <a:chOff x="985758" y="3266142"/>
            <a:chExt cx="8624100" cy="5279642"/>
          </a:xfrm>
        </p:grpSpPr>
        <p:sp>
          <p:nvSpPr>
            <p:cNvPr id="827" name="Google Shape;827;g1961f82a991_6_143"/>
            <p:cNvSpPr/>
            <p:nvPr/>
          </p:nvSpPr>
          <p:spPr>
            <a:xfrm>
              <a:off x="985758" y="3644684"/>
              <a:ext cx="8624100" cy="4901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1961f82a991_6_143"/>
            <p:cNvSpPr/>
            <p:nvPr/>
          </p:nvSpPr>
          <p:spPr>
            <a:xfrm>
              <a:off x="985758" y="3266142"/>
              <a:ext cx="8624100" cy="7677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400" u="none" cap="none" strike="noStrike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타 캐피탈사 대비 높은 연체율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pic>
        <p:nvPicPr>
          <p:cNvPr id="829" name="Google Shape;829;g1961f82a991_6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336" y="2227786"/>
            <a:ext cx="2656581" cy="2783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g1961f82a991_6_143"/>
          <p:cNvGrpSpPr/>
          <p:nvPr/>
        </p:nvGrpSpPr>
        <p:grpSpPr>
          <a:xfrm>
            <a:off x="750869" y="5583140"/>
            <a:ext cx="7289089" cy="3575903"/>
            <a:chOff x="985758" y="3266140"/>
            <a:chExt cx="8624100" cy="5279644"/>
          </a:xfrm>
        </p:grpSpPr>
        <p:sp>
          <p:nvSpPr>
            <p:cNvPr id="831" name="Google Shape;831;g1961f82a991_6_143"/>
            <p:cNvSpPr/>
            <p:nvPr/>
          </p:nvSpPr>
          <p:spPr>
            <a:xfrm>
              <a:off x="985758" y="3644684"/>
              <a:ext cx="8624100" cy="4901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1961f82a991_6_143"/>
            <p:cNvSpPr/>
            <p:nvPr/>
          </p:nvSpPr>
          <p:spPr>
            <a:xfrm>
              <a:off x="985758" y="3266140"/>
              <a:ext cx="8624100" cy="12627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400" u="none" cap="none" strike="noStrike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기존 외부기관 신용평가 체계로는 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400" u="none" cap="none" strike="noStrike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연체여부 파악 어려움</a:t>
              </a:r>
              <a:endParaRPr/>
            </a:p>
          </p:txBody>
        </p:sp>
      </p:grpSp>
      <p:sp>
        <p:nvSpPr>
          <p:cNvPr id="833" name="Google Shape;833;g1961f82a991_6_143"/>
          <p:cNvSpPr txBox="1"/>
          <p:nvPr/>
        </p:nvSpPr>
        <p:spPr>
          <a:xfrm>
            <a:off x="5050997" y="2781030"/>
            <a:ext cx="2936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수익성 악화</a:t>
            </a:r>
            <a:r>
              <a:rPr b="0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낮은 할부금리를 제공할 수 없음</a:t>
            </a:r>
            <a:r>
              <a:rPr b="0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4" name="Google Shape;834;g1961f82a991_6_143"/>
          <p:cNvSpPr/>
          <p:nvPr/>
        </p:nvSpPr>
        <p:spPr>
          <a:xfrm>
            <a:off x="4269511" y="3255306"/>
            <a:ext cx="390900" cy="5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g1961f82a991_6_143"/>
          <p:cNvSpPr txBox="1"/>
          <p:nvPr/>
        </p:nvSpPr>
        <p:spPr>
          <a:xfrm>
            <a:off x="4371100" y="7021132"/>
            <a:ext cx="345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외부 기관에 의존하고 있던 신용평가 체계는 </a:t>
            </a:r>
            <a:endParaRPr b="0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회사 DB에 적합하지</a:t>
            </a:r>
            <a:r>
              <a:rPr b="1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않아서 </a:t>
            </a:r>
            <a:r>
              <a:rPr b="0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여부를 파악하기</a:t>
            </a: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0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어려움</a:t>
            </a:r>
            <a:endParaRPr b="1"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aphicFrame>
        <p:nvGraphicFramePr>
          <p:cNvPr id="836" name="Google Shape;836;g1961f82a991_6_143"/>
          <p:cNvGraphicFramePr/>
          <p:nvPr/>
        </p:nvGraphicFramePr>
        <p:xfrm>
          <a:off x="8484946" y="42598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3223200"/>
                <a:gridCol w="1567875"/>
                <a:gridCol w="1577525"/>
                <a:gridCol w="1507675"/>
                <a:gridCol w="1417500"/>
              </a:tblGrid>
              <a:tr h="79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측정지표(</a:t>
                      </a:r>
                      <a:r>
                        <a:rPr b="1" lang="ko-KR" sz="1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KPI</a:t>
                      </a:r>
                      <a:r>
                        <a:rPr b="1" lang="ko-KR" sz="1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)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중요도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(가중치)</a:t>
                      </a:r>
                      <a:endParaRPr b="1"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2022년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2023년</a:t>
                      </a:r>
                      <a:endParaRPr b="1"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2024년</a:t>
                      </a:r>
                      <a:endParaRPr b="1"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u="none" cap="none" strike="noStrike"/>
                        <a:t>고객 연체율(%)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40</a:t>
                      </a:r>
                      <a:endParaRPr i="0" sz="16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7.9</a:t>
                      </a:r>
                      <a:endParaRPr i="0" sz="16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6</a:t>
                      </a:r>
                      <a:r>
                        <a:rPr lang="ko-KR" sz="16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.5</a:t>
                      </a:r>
                      <a:endParaRPr i="0" sz="16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ko-KR" sz="2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b="1"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자체 신용평가 모델 구축(성능)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20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0.1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0.5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0.9</a:t>
                      </a:r>
                      <a:endParaRPr b="1"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연체 예측 모델 구축 (성능)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40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0.1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0.3</a:t>
                      </a:r>
                      <a:endParaRPr sz="16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0.7</a:t>
                      </a:r>
                      <a:endParaRPr b="1" sz="2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7" name="Google Shape;837;g1961f82a991_6_143"/>
          <p:cNvSpPr/>
          <p:nvPr/>
        </p:nvSpPr>
        <p:spPr>
          <a:xfrm>
            <a:off x="8323275" y="1968575"/>
            <a:ext cx="9455400" cy="163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2400" u="sng" cap="none" strike="noStrike">
                <a:solidFill>
                  <a:srgbClr val="00206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자체 신용평가 모델</a:t>
            </a:r>
            <a:r>
              <a:rPr b="1" lang="ko-KR" sz="2400" u="sng">
                <a:solidFill>
                  <a:srgbClr val="00206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 및 연체 예측모델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을 개발하여 철저한 연체관리를 통해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24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악성 연체 저감</a:t>
            </a:r>
            <a:r>
              <a:rPr b="0" i="0" lang="ko-KR" sz="24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 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및 위험도 낮은 </a:t>
            </a:r>
            <a:r>
              <a:rPr b="1" i="0" lang="ko-KR" sz="24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신규 고객 유입을 통한 매출 증대</a:t>
            </a:r>
            <a:r>
              <a:rPr b="0" i="0" lang="ko-KR" sz="24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 </a:t>
            </a:r>
            <a:r>
              <a:rPr b="0" i="0" lang="ko-KR" sz="18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기대</a:t>
            </a:r>
            <a:endParaRPr b="1" i="0" sz="1800" u="sng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838" name="Google Shape;838;g1961f82a991_6_143"/>
          <p:cNvSpPr txBox="1"/>
          <p:nvPr/>
        </p:nvSpPr>
        <p:spPr>
          <a:xfrm>
            <a:off x="8348754" y="1267795"/>
            <a:ext cx="570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개선기회</a:t>
            </a:r>
            <a:endParaRPr b="0" i="0" sz="105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839" name="Google Shape;839;g1961f82a991_6_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0336" y="6895600"/>
            <a:ext cx="2902071" cy="171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g1961f82a991_6_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31511" y="0"/>
            <a:ext cx="2956489" cy="8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1961f82a991_6_143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8c0907af99_4_126"/>
          <p:cNvSpPr/>
          <p:nvPr/>
        </p:nvSpPr>
        <p:spPr>
          <a:xfrm>
            <a:off x="1143000" y="7387068"/>
            <a:ext cx="15697200" cy="191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7" name="Google Shape;847;g18c0907af99_4_126"/>
          <p:cNvSpPr txBox="1"/>
          <p:nvPr/>
        </p:nvSpPr>
        <p:spPr>
          <a:xfrm>
            <a:off x="1225994" y="7877142"/>
            <a:ext cx="5708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개선기회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g18c0907af99_4_126"/>
          <p:cNvSpPr txBox="1"/>
          <p:nvPr/>
        </p:nvSpPr>
        <p:spPr>
          <a:xfrm>
            <a:off x="4114792" y="7601048"/>
            <a:ext cx="16002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3300" u="sng" cap="none" strike="noStrike">
                <a:solidFill>
                  <a:srgbClr val="00206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연체 예측모델 </a:t>
            </a: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개발하여 철저한 연체관리를 통해</a:t>
            </a:r>
            <a:endParaRPr b="0" i="0" sz="25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33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악성 연체 저감</a:t>
            </a:r>
            <a:r>
              <a:rPr b="0" i="0" lang="ko-KR" sz="33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 </a:t>
            </a: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및 위험도 낮은 </a:t>
            </a:r>
            <a:r>
              <a:rPr b="1" i="0" lang="ko-KR" sz="33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신규 고객 유입을 통한 매출 증대</a:t>
            </a:r>
            <a:r>
              <a:rPr b="0" i="0" lang="ko-KR" sz="3300" u="sng" cap="none" strike="noStrike">
                <a:solidFill>
                  <a:srgbClr val="C00000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 </a:t>
            </a: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기대</a:t>
            </a:r>
            <a:endParaRPr b="1" i="0" sz="2500" u="sng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pic>
        <p:nvPicPr>
          <p:cNvPr id="849" name="Google Shape;849;g18c0907af99_4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g18c0907af99_4_126"/>
          <p:cNvSpPr txBox="1"/>
          <p:nvPr/>
        </p:nvSpPr>
        <p:spPr>
          <a:xfrm>
            <a:off x="308975" y="190500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현황 및 개선 기회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851" name="Google Shape;851;g18c0907af99_4_126"/>
          <p:cNvSpPr/>
          <p:nvPr/>
        </p:nvSpPr>
        <p:spPr>
          <a:xfrm>
            <a:off x="168460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2" name="Google Shape;852;g18c0907af99_4_126"/>
          <p:cNvSpPr txBox="1"/>
          <p:nvPr/>
        </p:nvSpPr>
        <p:spPr>
          <a:xfrm>
            <a:off x="2857499" y="6584332"/>
            <a:ext cx="1287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600" u="sng" cap="none" strike="noStrike">
                <a:solidFill>
                  <a:srgbClr val="C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포유캐피탈 연체율: 7.9%</a:t>
            </a:r>
            <a:endParaRPr b="0" i="0" sz="26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853" name="Google Shape;853;g18c0907af99_4_126"/>
          <p:cNvSpPr txBox="1"/>
          <p:nvPr/>
        </p:nvSpPr>
        <p:spPr>
          <a:xfrm>
            <a:off x="884973" y="1121070"/>
            <a:ext cx="5708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현황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4" name="Google Shape;854;g18c0907af99_4_126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5" name="Google Shape;855;g18c0907af99_4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380" y="1514076"/>
            <a:ext cx="5397619" cy="499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18c0907af99_4_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0" y="1419649"/>
            <a:ext cx="5688352" cy="4994048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g18c0907af99_4_126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8a3a2d2a86_3_43"/>
          <p:cNvSpPr txBox="1"/>
          <p:nvPr/>
        </p:nvSpPr>
        <p:spPr>
          <a:xfrm>
            <a:off x="304800" y="190500"/>
            <a:ext cx="632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KPI 및 개선 목표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863" name="Google Shape;863;g18a3a2d2a86_3_43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4" name="Google Shape;864;g18a3a2d2a86_3_43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865" name="Google Shape;865;g18a3a2d2a86_3_43"/>
          <p:cNvGraphicFramePr/>
          <p:nvPr/>
        </p:nvGraphicFramePr>
        <p:xfrm>
          <a:off x="2164601" y="229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5703575"/>
                <a:gridCol w="1988750"/>
                <a:gridCol w="2288950"/>
                <a:gridCol w="1988750"/>
                <a:gridCol w="1988750"/>
              </a:tblGrid>
              <a:tr h="168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측정지표(KPI)</a:t>
                      </a:r>
                      <a:endParaRPr b="1"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6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중요도</a:t>
                      </a:r>
                      <a:endParaRPr b="1" i="0" sz="260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(가중치, %)</a:t>
                      </a:r>
                      <a:endParaRPr b="1" sz="26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현수준</a:t>
                      </a:r>
                      <a:endParaRPr b="1"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목표수준</a:t>
                      </a:r>
                      <a:endParaRPr b="1" sz="26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(1년 내)</a:t>
                      </a:r>
                      <a:endParaRPr b="1" sz="26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목표수준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260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(2년 내)</a:t>
                      </a:r>
                      <a:endParaRPr b="1" sz="26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14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/>
                        <a:t>고객 연체율(%)</a:t>
                      </a:r>
                      <a:endParaRPr sz="2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50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7.9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5.5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ko-KR" sz="3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b="1" sz="3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/>
                        <a:t>매출</a:t>
                      </a:r>
                      <a:endParaRPr sz="2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50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0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2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2.5</a:t>
                      </a:r>
                      <a:endParaRPr i="0" sz="2300" u="none" cap="none" strike="noStrike">
                        <a:solidFill>
                          <a:srgbClr val="000000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ko-KR" sz="30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</a:t>
                      </a:r>
                      <a:endParaRPr b="1" sz="3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6" name="Google Shape;866;g18a3a2d2a86_3_43"/>
          <p:cNvSpPr/>
          <p:nvPr/>
        </p:nvSpPr>
        <p:spPr>
          <a:xfrm>
            <a:off x="1371600" y="7006068"/>
            <a:ext cx="15697200" cy="191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g18a3a2d2a86_3_43"/>
          <p:cNvSpPr txBox="1"/>
          <p:nvPr/>
        </p:nvSpPr>
        <p:spPr>
          <a:xfrm>
            <a:off x="1454594" y="7496142"/>
            <a:ext cx="5708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개선목표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18a3a2d2a86_3_43"/>
          <p:cNvSpPr txBox="1"/>
          <p:nvPr/>
        </p:nvSpPr>
        <p:spPr>
          <a:xfrm>
            <a:off x="4571992" y="7220048"/>
            <a:ext cx="16002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2년 내 </a:t>
            </a:r>
            <a:r>
              <a:rPr b="1" i="0" lang="ko-KR" sz="3300" u="sng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연체율</a:t>
            </a:r>
            <a:r>
              <a:rPr b="1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 7.9%</a:t>
            </a: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에서</a:t>
            </a:r>
            <a:r>
              <a:rPr b="1" i="0" lang="ko-KR" sz="2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ko-KR" sz="3300" u="sng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2%미만으로 하향</a:t>
            </a: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시킴으로써</a:t>
            </a:r>
            <a:endParaRPr b="0" i="0" sz="25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i="0" lang="ko-KR" sz="3300" u="sng" cap="none" strike="noStrike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매출</a:t>
            </a: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을 현수준에서</a:t>
            </a:r>
            <a:r>
              <a:rPr b="1" i="0" lang="ko-KR" sz="2500" u="sng" cap="none" strike="noStrike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ko-KR" sz="3300" u="sng" cap="none" strike="noStrike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6퍼센트</a:t>
            </a:r>
            <a:r>
              <a:rPr b="0" i="0" lang="ko-KR" sz="2500" u="none" cap="none" strike="noStrike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 이상 상향시키고자 함.</a:t>
            </a:r>
            <a:endParaRPr b="1" i="0" sz="2500" u="none" cap="none" strike="noStrike">
              <a:solidFill>
                <a:schemeClr val="dk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pic>
        <p:nvPicPr>
          <p:cNvPr id="869" name="Google Shape;869;g18a3a2d2a86_3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18a3a2d2a86_3_43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95c213f3a7_7_32"/>
          <p:cNvSpPr txBox="1"/>
          <p:nvPr/>
        </p:nvSpPr>
        <p:spPr>
          <a:xfrm>
            <a:off x="304800" y="190500"/>
            <a:ext cx="1077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자체 </a:t>
            </a: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신용 평가 모델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876" name="Google Shape;876;g195c213f3a7_7_32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7" name="Google Shape;877;g195c213f3a7_7_32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78" name="Google Shape;878;g195c213f3a7_7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g195c213f3a7_7_32"/>
          <p:cNvSpPr txBox="1"/>
          <p:nvPr/>
        </p:nvSpPr>
        <p:spPr>
          <a:xfrm>
            <a:off x="633744" y="2328793"/>
            <a:ext cx="536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"/>
              <a:buChar char="-"/>
            </a:pPr>
            <a:r>
              <a:rPr i="0" lang="ko-KR" sz="20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그래디언트부스팅</a:t>
            </a:r>
            <a:endParaRPr i="0" sz="20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Char char="-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자체 신용평가에 반영할 핵심 인자를 도출</a:t>
            </a:r>
            <a:r>
              <a:rPr i="0" lang="ko-KR" sz="20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i="0" sz="20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80" name="Google Shape;880;g195c213f3a7_7_32"/>
          <p:cNvSpPr/>
          <p:nvPr/>
        </p:nvSpPr>
        <p:spPr>
          <a:xfrm>
            <a:off x="6394918" y="1320400"/>
            <a:ext cx="5364000" cy="58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ko-KR" sz="2600">
                <a:solidFill>
                  <a:srgbClr val="3F3F3F"/>
                </a:solidFill>
                <a:latin typeface="Noto Sans"/>
                <a:ea typeface="Noto Sans"/>
                <a:cs typeface="Noto Sans"/>
                <a:sym typeface="Noto Sans"/>
              </a:rPr>
              <a:t>연체 예측 모델</a:t>
            </a:r>
            <a:endParaRPr b="1" sz="2600">
              <a:solidFill>
                <a:srgbClr val="3F3F3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81" name="Google Shape;881;g195c213f3a7_7_32"/>
          <p:cNvSpPr/>
          <p:nvPr/>
        </p:nvSpPr>
        <p:spPr>
          <a:xfrm>
            <a:off x="12031731" y="1320412"/>
            <a:ext cx="5364000" cy="585900"/>
          </a:xfrm>
          <a:prstGeom prst="rect">
            <a:avLst/>
          </a:prstGeom>
          <a:solidFill>
            <a:srgbClr val="6C6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자체 신용 평가 모델</a:t>
            </a:r>
            <a:endParaRPr sz="2400"/>
          </a:p>
        </p:txBody>
      </p:sp>
      <p:sp>
        <p:nvSpPr>
          <p:cNvPr id="882" name="Google Shape;882;g195c213f3a7_7_32"/>
          <p:cNvSpPr txBox="1"/>
          <p:nvPr/>
        </p:nvSpPr>
        <p:spPr>
          <a:xfrm>
            <a:off x="12031725" y="2274300"/>
            <a:ext cx="55344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: 도출된 핵심 인자로 자체 신용 평가 모델 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Char char="-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대출 신청고객 데이터 셋에 모델을 적용하여 신용점수 생성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83" name="Google Shape;883;g195c213f3a7_7_32"/>
          <p:cNvSpPr/>
          <p:nvPr/>
        </p:nvSpPr>
        <p:spPr>
          <a:xfrm>
            <a:off x="633744" y="1314637"/>
            <a:ext cx="5364000" cy="58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ko-KR" sz="2400">
                <a:solidFill>
                  <a:srgbClr val="3F3F3F"/>
                </a:solidFill>
                <a:latin typeface="Noto Sans"/>
                <a:ea typeface="Noto Sans"/>
                <a:cs typeface="Noto Sans"/>
                <a:sym typeface="Noto Sans"/>
              </a:rPr>
              <a:t>기존 A, B, C사의 신용점수 예측 모델 </a:t>
            </a:r>
            <a:endParaRPr b="1" sz="2400">
              <a:solidFill>
                <a:srgbClr val="3F3F3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884" name="Google Shape;884;g195c213f3a7_7_32"/>
          <p:cNvGrpSpPr/>
          <p:nvPr/>
        </p:nvGrpSpPr>
        <p:grpSpPr>
          <a:xfrm>
            <a:off x="633825" y="3686339"/>
            <a:ext cx="5363830" cy="2449679"/>
            <a:chOff x="1579475" y="3973792"/>
            <a:chExt cx="5850600" cy="1750271"/>
          </a:xfrm>
        </p:grpSpPr>
        <p:sp>
          <p:nvSpPr>
            <p:cNvPr id="885" name="Google Shape;885;g195c213f3a7_7_32"/>
            <p:cNvSpPr/>
            <p:nvPr/>
          </p:nvSpPr>
          <p:spPr>
            <a:xfrm>
              <a:off x="1579475" y="4171263"/>
              <a:ext cx="5850600" cy="1552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연령, 휴대전화 변경 후 경과기간, 근속년수, 신분증 변경 후 경과기간, 교육수준, 거주지 등급, 고객정보 변경 후 경과기간, 대출잔액, 대출문의건수(총 9개)</a:t>
              </a:r>
              <a:endParaRPr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886" name="Google Shape;886;g195c213f3a7_7_32"/>
            <p:cNvSpPr/>
            <p:nvPr/>
          </p:nvSpPr>
          <p:spPr>
            <a:xfrm>
              <a:off x="1905377" y="3973792"/>
              <a:ext cx="5280000" cy="318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highlight>
                    <a:schemeClr val="lt1"/>
                  </a:highlight>
                  <a:latin typeface="Noto Sans"/>
                  <a:ea typeface="Noto Sans"/>
                  <a:cs typeface="Noto Sans"/>
                  <a:sym typeface="Noto Sans"/>
                </a:rPr>
                <a:t> [재직자 데이터 Score A, B, C 핵심 인자] </a:t>
              </a:r>
              <a:endParaRPr sz="1700"/>
            </a:p>
          </p:txBody>
        </p:sp>
      </p:grpSp>
      <p:grpSp>
        <p:nvGrpSpPr>
          <p:cNvPr id="887" name="Google Shape;887;g195c213f3a7_7_32"/>
          <p:cNvGrpSpPr/>
          <p:nvPr/>
        </p:nvGrpSpPr>
        <p:grpSpPr>
          <a:xfrm>
            <a:off x="633829" y="7079850"/>
            <a:ext cx="5363830" cy="2076188"/>
            <a:chOff x="1579475" y="6807836"/>
            <a:chExt cx="5850600" cy="2049139"/>
          </a:xfrm>
        </p:grpSpPr>
        <p:sp>
          <p:nvSpPr>
            <p:cNvPr id="888" name="Google Shape;888;g195c213f3a7_7_32"/>
            <p:cNvSpPr/>
            <p:nvPr/>
          </p:nvSpPr>
          <p:spPr>
            <a:xfrm>
              <a:off x="1579475" y="7009275"/>
              <a:ext cx="5850600" cy="1847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연령, 성별, 거주지등급, 교육수준, 신분증 변경 후 경과기간, 휴대전화 변경 후 경과기간, 대출문의건수, 고객정보 변경 후 경과기간</a:t>
              </a:r>
              <a:endParaRPr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(총 8개)</a:t>
              </a:r>
              <a:endParaRPr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889" name="Google Shape;889;g195c213f3a7_7_32"/>
            <p:cNvSpPr/>
            <p:nvPr/>
          </p:nvSpPr>
          <p:spPr>
            <a:xfrm>
              <a:off x="1891240" y="6807836"/>
              <a:ext cx="5213400" cy="433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[퇴직자 데이터 Score A, B, C 핵심 인자]</a:t>
              </a:r>
              <a:endParaRPr b="1" sz="2000">
                <a:solidFill>
                  <a:schemeClr val="dk1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890" name="Google Shape;890;g195c213f3a7_7_32"/>
          <p:cNvSpPr txBox="1"/>
          <p:nvPr/>
        </p:nvSpPr>
        <p:spPr>
          <a:xfrm>
            <a:off x="6394918" y="2078692"/>
            <a:ext cx="536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"/>
              <a:buChar char="-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XGBoost</a:t>
            </a:r>
            <a:endParaRPr i="0" sz="20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Char char="-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연체 여부에 대한 </a:t>
            </a: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핵심 인자 도출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Char char="-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비재무적 인자 반영</a:t>
            </a:r>
            <a:r>
              <a:rPr i="0" lang="ko-KR" sz="20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i="0" sz="20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891" name="Google Shape;891;g195c213f3a7_7_32"/>
          <p:cNvGrpSpPr/>
          <p:nvPr/>
        </p:nvGrpSpPr>
        <p:grpSpPr>
          <a:xfrm>
            <a:off x="6332827" y="3633534"/>
            <a:ext cx="5363830" cy="2449629"/>
            <a:chOff x="1579475" y="3735039"/>
            <a:chExt cx="5850600" cy="1760423"/>
          </a:xfrm>
        </p:grpSpPr>
        <p:sp>
          <p:nvSpPr>
            <p:cNvPr id="892" name="Google Shape;892;g195c213f3a7_7_32"/>
            <p:cNvSpPr/>
            <p:nvPr/>
          </p:nvSpPr>
          <p:spPr>
            <a:xfrm>
              <a:off x="1579475" y="3942663"/>
              <a:ext cx="5850600" cy="1552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고객정보 변경 후 경과기간, 연령, 대출잔액, 신분증 변경 후 경과기간, 휴대전화 변경 후 경과기간, 월납입액, 대출금리, 대출잔여기간, 대출문의건수(총 10개)</a:t>
              </a:r>
              <a:endParaRPr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893" name="Google Shape;893;g195c213f3a7_7_32"/>
            <p:cNvSpPr/>
            <p:nvPr/>
          </p:nvSpPr>
          <p:spPr>
            <a:xfrm>
              <a:off x="2381681" y="3735039"/>
              <a:ext cx="4065000" cy="318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highlight>
                    <a:schemeClr val="lt1"/>
                  </a:highlight>
                  <a:latin typeface="Noto Sans"/>
                  <a:ea typeface="Noto Sans"/>
                  <a:cs typeface="Noto Sans"/>
                  <a:sym typeface="Noto Sans"/>
                </a:rPr>
                <a:t>  [재직자 데이터  핵심 인자] </a:t>
              </a:r>
              <a:endParaRPr sz="1700"/>
            </a:p>
          </p:txBody>
        </p:sp>
      </p:grpSp>
      <p:grpSp>
        <p:nvGrpSpPr>
          <p:cNvPr id="894" name="Google Shape;894;g195c213f3a7_7_32"/>
          <p:cNvGrpSpPr/>
          <p:nvPr/>
        </p:nvGrpSpPr>
        <p:grpSpPr>
          <a:xfrm>
            <a:off x="6332828" y="7015275"/>
            <a:ext cx="5363830" cy="2140873"/>
            <a:chOff x="1579470" y="6819050"/>
            <a:chExt cx="5850600" cy="2076300"/>
          </a:xfrm>
        </p:grpSpPr>
        <p:sp>
          <p:nvSpPr>
            <p:cNvPr id="895" name="Google Shape;895;g195c213f3a7_7_32"/>
            <p:cNvSpPr/>
            <p:nvPr/>
          </p:nvSpPr>
          <p:spPr>
            <a:xfrm>
              <a:off x="1579470" y="7047650"/>
              <a:ext cx="5850600" cy="1847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대출잔액, 고객정보 변경 후 경과기간, 신분증 변경 후 경과기간, 휴대전화 변경 후 경과기간, 월납입액, 대출금리, 대출잔액, 대출문의건수, 대출금액(총 9개)</a:t>
              </a:r>
              <a:endParaRPr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896" name="Google Shape;896;g195c213f3a7_7_32"/>
            <p:cNvSpPr/>
            <p:nvPr/>
          </p:nvSpPr>
          <p:spPr>
            <a:xfrm>
              <a:off x="2477477" y="6819050"/>
              <a:ext cx="3699900" cy="408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[퇴직자 데이터 핵심 인자]</a:t>
              </a:r>
              <a:endParaRPr b="1" sz="2000">
                <a:solidFill>
                  <a:schemeClr val="dk1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97" name="Google Shape;897;g195c213f3a7_7_32"/>
          <p:cNvGrpSpPr/>
          <p:nvPr/>
        </p:nvGrpSpPr>
        <p:grpSpPr>
          <a:xfrm>
            <a:off x="12031816" y="7047601"/>
            <a:ext cx="5363830" cy="2140860"/>
            <a:chOff x="1579470" y="6819062"/>
            <a:chExt cx="5850600" cy="2076288"/>
          </a:xfrm>
        </p:grpSpPr>
        <p:sp>
          <p:nvSpPr>
            <p:cNvPr id="898" name="Google Shape;898;g195c213f3a7_7_32"/>
            <p:cNvSpPr/>
            <p:nvPr/>
          </p:nvSpPr>
          <p:spPr>
            <a:xfrm>
              <a:off x="1579470" y="7047650"/>
              <a:ext cx="5850600" cy="1847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고객정보 변경 후 경과기간, 대출잔여기간,휴대전화 변경 후 경과기간, 성별, 대출문의건수, 주거등급, 연령, 신분증 변경 후 경과기간, 최종학력, 대출잔액, 대출금(총 12개)</a:t>
              </a:r>
              <a:endParaRPr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899" name="Google Shape;899;g195c213f3a7_7_32"/>
            <p:cNvSpPr/>
            <p:nvPr/>
          </p:nvSpPr>
          <p:spPr>
            <a:xfrm>
              <a:off x="2649559" y="6819062"/>
              <a:ext cx="3699900" cy="406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[퇴직자 데이터 설명변수]</a:t>
              </a:r>
              <a:endParaRPr b="1" sz="2000">
                <a:solidFill>
                  <a:schemeClr val="dk1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900" name="Google Shape;900;g195c213f3a7_7_32"/>
          <p:cNvGrpSpPr/>
          <p:nvPr/>
        </p:nvGrpSpPr>
        <p:grpSpPr>
          <a:xfrm>
            <a:off x="12031819" y="3619795"/>
            <a:ext cx="5363830" cy="2449620"/>
            <a:chOff x="1579478" y="3802370"/>
            <a:chExt cx="5850600" cy="1760417"/>
          </a:xfrm>
        </p:grpSpPr>
        <p:sp>
          <p:nvSpPr>
            <p:cNvPr id="901" name="Google Shape;901;g195c213f3a7_7_32"/>
            <p:cNvSpPr/>
            <p:nvPr/>
          </p:nvSpPr>
          <p:spPr>
            <a:xfrm>
              <a:off x="1579478" y="4009987"/>
              <a:ext cx="5850600" cy="1552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연령, 휴대전화 변경 후 경과기간, 근속년수, 신분증 변경 후 경과기간, 최종학력, 거주지등급, 고객정보 변경후 경과기간, 대출잔액, 대출문의건수, 대출잔여기간, 차량가격(총 12개)</a:t>
              </a:r>
              <a:endParaRPr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902" name="Google Shape;902;g195c213f3a7_7_32"/>
            <p:cNvSpPr/>
            <p:nvPr/>
          </p:nvSpPr>
          <p:spPr>
            <a:xfrm>
              <a:off x="2532146" y="3802370"/>
              <a:ext cx="3739800" cy="318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highlight>
                    <a:schemeClr val="lt1"/>
                  </a:highlight>
                  <a:latin typeface="Noto Sans"/>
                  <a:ea typeface="Noto Sans"/>
                  <a:cs typeface="Noto Sans"/>
                  <a:sym typeface="Noto Sans"/>
                </a:rPr>
                <a:t>  [재직자 데이터 설명변수] </a:t>
              </a:r>
              <a:endParaRPr sz="1700"/>
            </a:p>
          </p:txBody>
        </p:sp>
      </p:grpSp>
      <p:sp>
        <p:nvSpPr>
          <p:cNvPr id="903" name="Google Shape;903;g195c213f3a7_7_32"/>
          <p:cNvSpPr/>
          <p:nvPr/>
        </p:nvSpPr>
        <p:spPr>
          <a:xfrm>
            <a:off x="11758825" y="4578502"/>
            <a:ext cx="782100" cy="5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195c213f3a7_7_32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8d65a89730_0_140"/>
          <p:cNvSpPr txBox="1"/>
          <p:nvPr/>
        </p:nvSpPr>
        <p:spPr>
          <a:xfrm>
            <a:off x="304800" y="190500"/>
            <a:ext cx="632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탐색적 분석 - Bar chart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10" name="Google Shape;910;g18d65a89730_0_140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g18d65a89730_0_140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12" name="Google Shape;912;g18d65a89730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185138"/>
            <a:ext cx="4370350" cy="398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18d65a89730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6966" y="1185138"/>
            <a:ext cx="3621169" cy="3980164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18d65a89730_0_140"/>
          <p:cNvSpPr txBox="1"/>
          <p:nvPr/>
        </p:nvSpPr>
        <p:spPr>
          <a:xfrm>
            <a:off x="557588" y="5207809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재직자 연체율: 8.4%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5" name="Google Shape;915;g18d65a89730_0_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362" y="5587702"/>
            <a:ext cx="4595229" cy="39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18d65a89730_0_1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6975" y="5587702"/>
            <a:ext cx="3621150" cy="39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18d65a89730_0_140"/>
          <p:cNvSpPr txBox="1"/>
          <p:nvPr/>
        </p:nvSpPr>
        <p:spPr>
          <a:xfrm>
            <a:off x="557600" y="815933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퇴직자 연체율: 5.2%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g18d65a89730_0_140"/>
          <p:cNvSpPr txBox="1"/>
          <p:nvPr/>
        </p:nvSpPr>
        <p:spPr>
          <a:xfrm>
            <a:off x="8942650" y="2638747"/>
            <a:ext cx="16283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0" i="0" lang="ko-KR" sz="2250" u="none" cap="none" strike="noStrike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연체율은 고정금리일 때 평균 연체율보다 낮음.</a:t>
            </a:r>
            <a:endParaRPr b="0" i="0" sz="2250" u="none" cap="none" strike="noStrike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0" i="0" lang="ko-KR" sz="2250" u="none" cap="none" strike="noStrike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연체율은 변동금리일 때 평균 연체율보다 높음</a:t>
            </a:r>
            <a:endParaRPr b="0" i="0" sz="2250" u="none" cap="none" strike="noStrike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0" i="0" lang="ko-KR" sz="2250" u="none" cap="none" strike="noStrike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연체율은 혼합금리일 때 평균 연체율보다 다소 낮음.</a:t>
            </a:r>
            <a:endParaRPr b="0" i="0" sz="2250" u="none" cap="none" strike="noStrike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19" name="Google Shape;919;g18d65a89730_0_140"/>
          <p:cNvSpPr/>
          <p:nvPr/>
        </p:nvSpPr>
        <p:spPr>
          <a:xfrm>
            <a:off x="9144000" y="5973300"/>
            <a:ext cx="7456800" cy="2649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-KR" sz="23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금리 적용방식에 따른 연체율은 재직자와 퇴직자 간의 경향성 차이가 존재하지 않음.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-KR" sz="23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연체율을 낮추기 위해서는 고정금리 혹은 혼합금리를 적용하는 것이 적절함.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20" name="Google Shape;920;g18d65a89730_0_1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g18d65a89730_0_140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95b8955ffb_2_4"/>
          <p:cNvSpPr txBox="1"/>
          <p:nvPr/>
        </p:nvSpPr>
        <p:spPr>
          <a:xfrm>
            <a:off x="304800" y="190500"/>
            <a:ext cx="1055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데이터 정제 - 데이터 분리(재직자, 퇴직자)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27" name="Google Shape;927;g195b8955ffb_2_4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8" name="Google Shape;928;g195b8955ffb_2_4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9" name="Google Shape;929;g195b8955ffb_2_4"/>
          <p:cNvSpPr txBox="1"/>
          <p:nvPr/>
        </p:nvSpPr>
        <p:spPr>
          <a:xfrm>
            <a:off x="240475" y="927400"/>
            <a:ext cx="7479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3300" u="none" cap="none" strike="noStrike">
                <a:solidFill>
                  <a:srgbClr val="3F3F3F"/>
                </a:solidFill>
                <a:latin typeface="Noto Sans"/>
                <a:ea typeface="Noto Sans"/>
                <a:cs typeface="Noto Sans"/>
                <a:sym typeface="Noto Sans"/>
              </a:rPr>
              <a:t>분리 근거</a:t>
            </a:r>
            <a:endParaRPr b="1" i="0" sz="3000" u="none" cap="none" strike="noStrike">
              <a:solidFill>
                <a:srgbClr val="3F3F3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0" name="Google Shape;930;g195b8955ffb_2_4"/>
          <p:cNvSpPr txBox="1"/>
          <p:nvPr/>
        </p:nvSpPr>
        <p:spPr>
          <a:xfrm>
            <a:off x="1190150" y="1724347"/>
            <a:ext cx="162834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데이터 분리 시, </a:t>
            </a: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연체율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은 </a:t>
            </a: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7.9%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에서 </a:t>
            </a: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재직자 8.2%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퇴직자 5.2%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로 퇴직자의 연체율이 유의미하게 낮음.</a:t>
            </a:r>
            <a:endParaRPr sz="2250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기존 신용 평가 모델 분석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 시</a:t>
            </a: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재직자와 퇴직자 간 </a:t>
            </a: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평가 기준 차이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존재</a:t>
            </a:r>
            <a:endParaRPr b="1" sz="2250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1"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연체 예측 모델 구축</a:t>
            </a:r>
            <a:r>
              <a:rPr lang="ko-KR" sz="22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을 위해 기존 신용평가등급을 활용할 경우, 신용평가점수에 따른 연체 발생 빈도가 재직자/퇴직자를 구분할 경우 차이가 존재함.</a:t>
            </a:r>
            <a:endParaRPr sz="2250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31" name="Google Shape;931;g195b8955ffb_2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5017" y="5192962"/>
            <a:ext cx="6545934" cy="409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g195b8955ffb_2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7050" y="5192963"/>
            <a:ext cx="6545932" cy="403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195b8955ffb_2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195b8955ffb_2_4"/>
          <p:cNvSpPr txBox="1"/>
          <p:nvPr/>
        </p:nvSpPr>
        <p:spPr>
          <a:xfrm>
            <a:off x="6457463" y="9055700"/>
            <a:ext cx="2065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Score A</a:t>
            </a:r>
            <a:endParaRPr b="1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g195b8955ffb_2_4"/>
          <p:cNvSpPr txBox="1"/>
          <p:nvPr/>
        </p:nvSpPr>
        <p:spPr>
          <a:xfrm>
            <a:off x="14245438" y="9103425"/>
            <a:ext cx="2065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Score A</a:t>
            </a:r>
            <a:endParaRPr b="1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6" name="Google Shape;936;g195b8955ffb_2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39300" y="5392700"/>
            <a:ext cx="980675" cy="10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195b8955ffb_2_4"/>
          <p:cNvSpPr txBox="1"/>
          <p:nvPr/>
        </p:nvSpPr>
        <p:spPr>
          <a:xfrm>
            <a:off x="10219750" y="4512700"/>
            <a:ext cx="60912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Default: 대출 상환여부</a:t>
            </a:r>
            <a:endParaRPr b="1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(1:대출 미상환, 0:정상 상환)</a:t>
            </a:r>
            <a:endParaRPr b="1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8" name="Google Shape;938;g195b8955ffb_2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1838" y="2698600"/>
            <a:ext cx="5286375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195b8955ffb_2_4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95b8955ffb_0_21"/>
          <p:cNvSpPr/>
          <p:nvPr/>
        </p:nvSpPr>
        <p:spPr>
          <a:xfrm>
            <a:off x="1295400" y="2395325"/>
            <a:ext cx="15697200" cy="203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&lt;순서도&gt;</a:t>
            </a:r>
            <a:endParaRPr b="0" i="0" sz="22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45" name="Google Shape;945;g195b8955ffb_0_21"/>
          <p:cNvSpPr txBox="1"/>
          <p:nvPr/>
        </p:nvSpPr>
        <p:spPr>
          <a:xfrm>
            <a:off x="304800" y="190500"/>
            <a:ext cx="1077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신용 평가 모델 및 연체 예측 모델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46" name="Google Shape;946;g195b8955ffb_0_21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7" name="Google Shape;947;g195b8955ffb_0_21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8" name="Google Shape;948;g195b8955ffb_0_21"/>
          <p:cNvSpPr/>
          <p:nvPr/>
        </p:nvSpPr>
        <p:spPr>
          <a:xfrm>
            <a:off x="3356950" y="2722775"/>
            <a:ext cx="3391800" cy="594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기존 A,B, C사의 점수 예측 모델</a:t>
            </a:r>
            <a:endParaRPr b="0" i="0" sz="160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49" name="Google Shape;949;g195b8955ffb_0_21"/>
          <p:cNvSpPr/>
          <p:nvPr/>
        </p:nvSpPr>
        <p:spPr>
          <a:xfrm>
            <a:off x="3356950" y="3532505"/>
            <a:ext cx="3391800" cy="594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연체 예측 모델</a:t>
            </a:r>
            <a:endParaRPr b="0" i="0" sz="160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50" name="Google Shape;950;g195b8955ffb_0_21"/>
          <p:cNvSpPr/>
          <p:nvPr/>
        </p:nvSpPr>
        <p:spPr>
          <a:xfrm>
            <a:off x="13298475" y="3167252"/>
            <a:ext cx="3391800" cy="594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최종 연체 예측 모델</a:t>
            </a:r>
            <a:endParaRPr b="0" i="0" sz="160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51" name="Google Shape;951;g195b8955ffb_0_21"/>
          <p:cNvSpPr/>
          <p:nvPr/>
        </p:nvSpPr>
        <p:spPr>
          <a:xfrm>
            <a:off x="8445775" y="3167261"/>
            <a:ext cx="3391800" cy="594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자체 신용 평가 모델</a:t>
            </a:r>
            <a:endParaRPr b="0" i="0" sz="160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952" name="Google Shape;952;g195b8955ffb_0_21"/>
          <p:cNvCxnSpPr>
            <a:stCxn id="948" idx="3"/>
            <a:endCxn id="951" idx="1"/>
          </p:cNvCxnSpPr>
          <p:nvPr/>
        </p:nvCxnSpPr>
        <p:spPr>
          <a:xfrm>
            <a:off x="6748750" y="3019775"/>
            <a:ext cx="1697100" cy="4446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4F622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3" name="Google Shape;953;g195b8955ffb_0_21"/>
          <p:cNvCxnSpPr>
            <a:stCxn id="949" idx="3"/>
            <a:endCxn id="951" idx="1"/>
          </p:cNvCxnSpPr>
          <p:nvPr/>
        </p:nvCxnSpPr>
        <p:spPr>
          <a:xfrm flipH="1" rot="10800000">
            <a:off x="6748750" y="3464405"/>
            <a:ext cx="1697100" cy="3651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4F622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4" name="Google Shape;954;g195b8955ffb_0_21"/>
          <p:cNvCxnSpPr>
            <a:stCxn id="951" idx="3"/>
            <a:endCxn id="950" idx="1"/>
          </p:cNvCxnSpPr>
          <p:nvPr/>
        </p:nvCxnSpPr>
        <p:spPr>
          <a:xfrm>
            <a:off x="11837575" y="3464261"/>
            <a:ext cx="1461000" cy="0"/>
          </a:xfrm>
          <a:prstGeom prst="straightConnector1">
            <a:avLst/>
          </a:prstGeom>
          <a:noFill/>
          <a:ln cap="flat" cmpd="sng" w="38100">
            <a:solidFill>
              <a:srgbClr val="4F622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5" name="Google Shape;955;g195b8955ffb_0_21"/>
          <p:cNvSpPr/>
          <p:nvPr/>
        </p:nvSpPr>
        <p:spPr>
          <a:xfrm>
            <a:off x="3006575" y="2581675"/>
            <a:ext cx="460800" cy="486000"/>
          </a:xfrm>
          <a:prstGeom prst="ellipse">
            <a:avLst/>
          </a:prstGeom>
          <a:solidFill>
            <a:srgbClr val="4F62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56" name="Google Shape;956;g195b8955ffb_0_21"/>
          <p:cNvSpPr/>
          <p:nvPr/>
        </p:nvSpPr>
        <p:spPr>
          <a:xfrm>
            <a:off x="3006575" y="3419875"/>
            <a:ext cx="460800" cy="486000"/>
          </a:xfrm>
          <a:prstGeom prst="ellipse">
            <a:avLst/>
          </a:prstGeom>
          <a:solidFill>
            <a:srgbClr val="4F62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</a:t>
            </a:r>
            <a:endParaRPr b="0" i="0" sz="23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957" name="Google Shape;957;g195b8955ffb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195b8955ffb_0_21"/>
          <p:cNvSpPr/>
          <p:nvPr/>
        </p:nvSpPr>
        <p:spPr>
          <a:xfrm>
            <a:off x="8264375" y="3038875"/>
            <a:ext cx="460800" cy="486000"/>
          </a:xfrm>
          <a:prstGeom prst="ellipse">
            <a:avLst/>
          </a:prstGeom>
          <a:solidFill>
            <a:srgbClr val="4F62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</a:t>
            </a:r>
            <a:endParaRPr b="0" i="0" sz="23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59" name="Google Shape;959;g195b8955ffb_0_21"/>
          <p:cNvSpPr/>
          <p:nvPr/>
        </p:nvSpPr>
        <p:spPr>
          <a:xfrm>
            <a:off x="13293575" y="3038875"/>
            <a:ext cx="460800" cy="486000"/>
          </a:xfrm>
          <a:prstGeom prst="ellipse">
            <a:avLst/>
          </a:prstGeom>
          <a:solidFill>
            <a:srgbClr val="4F62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4</a:t>
            </a:r>
            <a:endParaRPr b="0" i="0" sz="23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60" name="Google Shape;960;g195b8955ffb_0_21"/>
          <p:cNvSpPr/>
          <p:nvPr/>
        </p:nvSpPr>
        <p:spPr>
          <a:xfrm>
            <a:off x="1101575" y="4715275"/>
            <a:ext cx="460800" cy="486000"/>
          </a:xfrm>
          <a:prstGeom prst="ellipse">
            <a:avLst/>
          </a:prstGeom>
          <a:solidFill>
            <a:srgbClr val="4F62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</a:t>
            </a:r>
            <a:endParaRPr b="0" i="0" sz="23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61" name="Google Shape;961;g195b8955ffb_0_21"/>
          <p:cNvSpPr txBox="1"/>
          <p:nvPr/>
        </p:nvSpPr>
        <p:spPr>
          <a:xfrm>
            <a:off x="1476800" y="1063600"/>
            <a:ext cx="161760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ko-KR" sz="2300" u="none" cap="none" strike="noStrike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포유캐피탈사의 연체율을 낮추기 위해 다음과 같은 과정으로 모델링을 진행하고자 함</a:t>
            </a:r>
            <a:endParaRPr b="0" i="0" sz="2300" u="none" cap="none" strike="noStrike">
              <a:solidFill>
                <a:srgbClr val="000000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3746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Light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기존 평가지표보다 연체 여부를 더 잘 판단할 수 있는 자체 신용 평가지표(ScoreZ) 모델을 구축</a:t>
            </a:r>
            <a:endParaRPr b="0" i="0" sz="2300" u="none" cap="none" strike="noStrike">
              <a:solidFill>
                <a:srgbClr val="000000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3746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Light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ScoreZ를 설명변수로 포함한 최종 연체 예측 모델 구축</a:t>
            </a:r>
            <a:endParaRPr b="0" i="0" sz="2300" u="none" cap="none" strike="noStrike">
              <a:solidFill>
                <a:srgbClr val="000000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graphicFrame>
        <p:nvGraphicFramePr>
          <p:cNvPr id="962" name="Google Shape;962;g195b8955ffb_0_21"/>
          <p:cNvGraphicFramePr/>
          <p:nvPr/>
        </p:nvGraphicFramePr>
        <p:xfrm>
          <a:off x="1637025" y="475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1963500"/>
                <a:gridCol w="1697925"/>
                <a:gridCol w="1544175"/>
                <a:gridCol w="1544175"/>
                <a:gridCol w="1544175"/>
                <a:gridCol w="1544175"/>
                <a:gridCol w="1544175"/>
              </a:tblGrid>
              <a:tr h="345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변수명</a:t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재직자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퇴직자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</a:tr>
              <a:tr h="4208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ScoreA 핵심인자</a:t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ScoreB 핵심인자</a:t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ScoreC 핵심인자</a:t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ScoreA 핵심인자</a:t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ScoreB 핵심인자</a:t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ScoreC 핵심인자</a:t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4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Age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ResidenceClass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PhoneChangeYears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O</a:t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1D1C1D"/>
                          </a:solidFill>
                        </a:rPr>
                        <a:t>O</a:t>
                      </a:r>
                      <a:endParaRPr sz="1500" u="none" cap="none" strike="noStrike">
                        <a:solidFill>
                          <a:srgbClr val="1D1C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EmployedYears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IdChangedYears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o</a:t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1D1C1D"/>
                          </a:solidFill>
                        </a:rPr>
                        <a:t>O</a:t>
                      </a:r>
                      <a:endParaRPr sz="1500" u="none" cap="none" strike="noStrike">
                        <a:solidFill>
                          <a:srgbClr val="1D1C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1D1C1D"/>
                          </a:solidFill>
                        </a:rPr>
                        <a:t>O</a:t>
                      </a:r>
                      <a:endParaRPr sz="1500" u="none" cap="none" strike="noStrike">
                        <a:solidFill>
                          <a:srgbClr val="1D1C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1D1C1D"/>
                          </a:solidFill>
                        </a:rPr>
                        <a:t>O</a:t>
                      </a:r>
                      <a:endParaRPr sz="1500" u="none" cap="none" strike="noStrike">
                        <a:solidFill>
                          <a:srgbClr val="1D1C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Education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InfoChangedYears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FF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InquiryCount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1D1C1D"/>
                          </a:solidFill>
                        </a:rPr>
                        <a:t>O</a:t>
                      </a:r>
                      <a:endParaRPr sz="1500" u="none" cap="none" strike="noStrike">
                        <a:solidFill>
                          <a:srgbClr val="1D1C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1D1C1D"/>
                          </a:solidFill>
                        </a:rPr>
                        <a:t>O</a:t>
                      </a:r>
                      <a:endParaRPr sz="1500" u="none" cap="none" strike="noStrike">
                        <a:solidFill>
                          <a:srgbClr val="1D1C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1D1C1D"/>
                          </a:solidFill>
                        </a:rPr>
                        <a:t>O</a:t>
                      </a:r>
                      <a:endParaRPr sz="1500" u="none" cap="none" strike="noStrike">
                        <a:solidFill>
                          <a:srgbClr val="1D1C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LoanRemainAmount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980000"/>
                          </a:solidFill>
                        </a:rPr>
                        <a:t>O</a:t>
                      </a:r>
                      <a:endParaRPr b="1" sz="16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ApplHour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1D1C1D"/>
                          </a:solidFill>
                        </a:rPr>
                        <a:t>O</a:t>
                      </a:r>
                      <a:endParaRPr sz="1500" u="none" cap="none" strike="noStrike">
                        <a:solidFill>
                          <a:srgbClr val="1D1C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/>
                        <a:t>InstallAmount</a:t>
                      </a:r>
                      <a:endParaRPr b="1"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1D1C1D"/>
                          </a:solidFill>
                        </a:rPr>
                        <a:t>O</a:t>
                      </a:r>
                      <a:endParaRPr sz="1500" u="none" cap="none" strike="noStrike">
                        <a:solidFill>
                          <a:srgbClr val="1D1C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1D1C1D"/>
                          </a:solidFill>
                        </a:rPr>
                        <a:t>O</a:t>
                      </a:r>
                      <a:endParaRPr sz="1500" u="none" cap="none" strike="noStrike">
                        <a:solidFill>
                          <a:srgbClr val="1D1C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63" name="Google Shape;963;g195b8955ffb_0_21"/>
          <p:cNvSpPr txBox="1"/>
          <p:nvPr/>
        </p:nvSpPr>
        <p:spPr>
          <a:xfrm>
            <a:off x="12988775" y="4838700"/>
            <a:ext cx="50829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algun Gothic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 :기존 신용 평가지표에 대한 핵심인자를 도출하여 이후 모델에 반영</a:t>
            </a:r>
            <a:endParaRPr b="0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algun Gothic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 방법 :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그래디언트부스팅 </a:t>
            </a:r>
            <a:endParaRPr b="1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algun Gothic"/>
              <a:buChar char="●"/>
            </a:pPr>
            <a:r>
              <a:rPr b="1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재직자 데이터 Score A, B, C 공통 인자</a:t>
            </a:r>
            <a:endParaRPr b="1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algun Gothic"/>
              <a:buChar char="○"/>
            </a:pPr>
            <a:r>
              <a:rPr b="1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나이, 거주지역, 근속년수, 학력, 정보변경기간</a:t>
            </a:r>
            <a:endParaRPr b="1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	</a:t>
            </a:r>
            <a:endParaRPr b="1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Char char="●"/>
            </a:pPr>
            <a:r>
              <a:rPr b="1" i="0" lang="ko-KR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퇴직자 데이터 Score A, B, C 공통 인자</a:t>
            </a:r>
            <a:endParaRPr b="1" i="0" sz="1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algun Gothic"/>
              <a:buChar char="○"/>
            </a:pPr>
            <a:r>
              <a:rPr b="1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나이, 거주지역, 휴대전화변경기간, 학력, 대출잔액</a:t>
            </a:r>
            <a:endParaRPr b="1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4" name="Google Shape;964;g195b8955ffb_0_21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7"/>
          <p:cNvSpPr txBox="1"/>
          <p:nvPr/>
        </p:nvSpPr>
        <p:spPr>
          <a:xfrm>
            <a:off x="304800" y="190500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잠재원인 도출(특성요인도)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71" name="Google Shape;971;p7"/>
          <p:cNvSpPr/>
          <p:nvPr/>
        </p:nvSpPr>
        <p:spPr>
          <a:xfrm>
            <a:off x="164285" y="148937"/>
            <a:ext cx="140515" cy="646331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72" name="Google Shape;972;p7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3" name="Google Shape;97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384829" y="21540"/>
            <a:ext cx="7534200" cy="1066347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7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/>
          <p:nvPr/>
        </p:nvSpPr>
        <p:spPr>
          <a:xfrm>
            <a:off x="164285" y="148937"/>
            <a:ext cx="140515" cy="646331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4" name="Google Shape;154;p3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3"/>
          <p:cNvSpPr/>
          <p:nvPr/>
        </p:nvSpPr>
        <p:spPr>
          <a:xfrm>
            <a:off x="14056346" y="6834417"/>
            <a:ext cx="4575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2734705" y="1820520"/>
            <a:ext cx="12831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3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카드사들의 자동차 할부 </a:t>
            </a:r>
            <a:r>
              <a:rPr lang="ko-KR" sz="3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금융 규모 확장으</a:t>
            </a:r>
            <a:r>
              <a:rPr b="0" i="0" lang="ko-KR" sz="3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로 </a:t>
            </a:r>
            <a:endParaRPr b="0" i="0" sz="3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3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캐피탈사의 시장 점유율 70% 수준까지 하락 </a:t>
            </a:r>
            <a:endParaRPr b="0" i="0" sz="180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157" name="Google Shape;157;p3"/>
          <p:cNvGrpSpPr/>
          <p:nvPr/>
        </p:nvGrpSpPr>
        <p:grpSpPr>
          <a:xfrm>
            <a:off x="1490075" y="5030725"/>
            <a:ext cx="15317801" cy="3772900"/>
            <a:chOff x="1474608" y="4719452"/>
            <a:chExt cx="14731487" cy="3628486"/>
          </a:xfrm>
        </p:grpSpPr>
        <p:pic>
          <p:nvPicPr>
            <p:cNvPr id="158" name="Google Shape;158;p3"/>
            <p:cNvPicPr preferRelativeResize="0"/>
            <p:nvPr/>
          </p:nvPicPr>
          <p:blipFill rotWithShape="1">
            <a:blip r:embed="rId3">
              <a:alphaModFix/>
            </a:blip>
            <a:srcRect b="0" l="0" r="0" t="3016"/>
            <a:stretch/>
          </p:blipFill>
          <p:spPr>
            <a:xfrm>
              <a:off x="12306114" y="4719452"/>
              <a:ext cx="3899981" cy="359999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9" name="Google Shape;159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9058" y="4719458"/>
              <a:ext cx="3900000" cy="36000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0" name="Google Shape;160;p3"/>
            <p:cNvSpPr/>
            <p:nvPr/>
          </p:nvSpPr>
          <p:spPr>
            <a:xfrm>
              <a:off x="5916731" y="6036377"/>
              <a:ext cx="457200" cy="68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21583" y="6036378"/>
              <a:ext cx="457200" cy="68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62" name="Google Shape;162;p3"/>
            <p:cNvPicPr preferRelativeResize="0"/>
            <p:nvPr/>
          </p:nvPicPr>
          <p:blipFill rotWithShape="1">
            <a:blip r:embed="rId5">
              <a:alphaModFix/>
            </a:blip>
            <a:srcRect b="0" l="0" r="0" t="2219"/>
            <a:stretch/>
          </p:blipFill>
          <p:spPr>
            <a:xfrm>
              <a:off x="1474608" y="4719452"/>
              <a:ext cx="3900005" cy="362848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63" name="Google Shape;163;p3"/>
          <p:cNvSpPr/>
          <p:nvPr/>
        </p:nvSpPr>
        <p:spPr>
          <a:xfrm>
            <a:off x="1490133" y="1670254"/>
            <a:ext cx="15320100" cy="150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C6C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1516475" y="3799925"/>
            <a:ext cx="4033800" cy="8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카드사의 사업 영역 확장으로 </a:t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자동차 할부 시장 규모 확대</a:t>
            </a:r>
            <a:endParaRPr sz="1300"/>
          </a:p>
        </p:txBody>
      </p:sp>
      <p:sp>
        <p:nvSpPr>
          <p:cNvPr id="165" name="Google Shape;165;p3"/>
          <p:cNvSpPr/>
          <p:nvPr/>
        </p:nvSpPr>
        <p:spPr>
          <a:xfrm>
            <a:off x="7051750" y="3799925"/>
            <a:ext cx="4033800" cy="8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카드사 대비 캐피탈사의 </a:t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대출금리 높음</a:t>
            </a:r>
            <a:endParaRPr b="1" sz="2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12774075" y="3799925"/>
            <a:ext cx="4033800" cy="8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캐피탈사 시장 점유율 하락</a:t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ko-KR" sz="61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1295400" y="266700"/>
            <a:ext cx="6792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추진 배경   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9" name="Google Shape;169;p3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70" name="Google Shape;170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"/>
          <p:cNvSpPr txBox="1"/>
          <p:nvPr/>
        </p:nvSpPr>
        <p:spPr>
          <a:xfrm>
            <a:off x="304800" y="190500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잠재원인 우선순위화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8"/>
          <p:cNvSpPr/>
          <p:nvPr/>
        </p:nvSpPr>
        <p:spPr>
          <a:xfrm>
            <a:off x="164285" y="148937"/>
            <a:ext cx="140515" cy="646331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1" name="Google Shape;981;p8"/>
          <p:cNvGraphicFramePr/>
          <p:nvPr/>
        </p:nvGraphicFramePr>
        <p:xfrm>
          <a:off x="3212524" y="1513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2423625"/>
                <a:gridCol w="2423625"/>
                <a:gridCol w="1690150"/>
                <a:gridCol w="1945275"/>
                <a:gridCol w="1690150"/>
                <a:gridCol w="1690150"/>
              </a:tblGrid>
              <a:tr h="67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분류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잠재원인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중요도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분석가능성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합계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선정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559900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소득활동</a:t>
                      </a:r>
                      <a:endParaRPr b="1"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근속년수가 적음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3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12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불안정한 소득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3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12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고용 불안정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18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O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소득이 적음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18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O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개인사업자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18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O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개인 특성</a:t>
                      </a:r>
                      <a:endParaRPr b="1"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가구원수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18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O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개인 신용</a:t>
                      </a:r>
                      <a:endParaRPr b="1"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자산이 적음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3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12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높은 기존 부채 금액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18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O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낮은 신용등급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</a:t>
                      </a:r>
                      <a:r>
                        <a:rPr lang="ko-KR" sz="18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0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연체이력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18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O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대출 특성</a:t>
                      </a:r>
                      <a:endParaRPr b="1"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대출금액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18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O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담보 차량의 가격이 높음</a:t>
                      </a:r>
                      <a:endParaRPr b="1"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10</a:t>
                      </a:r>
                      <a:endParaRPr sz="1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82" name="Google Shape;982;p8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3" name="Google Shape;983;p8"/>
          <p:cNvSpPr txBox="1"/>
          <p:nvPr/>
        </p:nvSpPr>
        <p:spPr>
          <a:xfrm>
            <a:off x="2653650" y="8984923"/>
            <a:ext cx="132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중요도와 분석가능성에 동일한 가중치를 부여하고, 점수를 1(낮음) 3(다소 높음) 9(매우 높음)으로 부여하여 그 합이 18점인 경우를 잠재원인으로 선정하였음.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4" name="Google Shape;984;p8"/>
          <p:cNvSpPr txBox="1"/>
          <p:nvPr/>
        </p:nvSpPr>
        <p:spPr>
          <a:xfrm>
            <a:off x="12312558" y="1087546"/>
            <a:ext cx="30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1: 낮음 3: 다소 높음 9: 매우 높음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5" name="Google Shape;9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8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0"/>
          <p:cNvSpPr txBox="1"/>
          <p:nvPr/>
        </p:nvSpPr>
        <p:spPr>
          <a:xfrm>
            <a:off x="304800" y="190500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조사 내용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92" name="Google Shape;992;p10"/>
          <p:cNvSpPr/>
          <p:nvPr/>
        </p:nvSpPr>
        <p:spPr>
          <a:xfrm>
            <a:off x="164285" y="148937"/>
            <a:ext cx="140515" cy="646331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93" name="Google Shape;993;p10"/>
          <p:cNvGraphicFramePr/>
          <p:nvPr/>
        </p:nvGraphicFramePr>
        <p:xfrm>
          <a:off x="2168012" y="10695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1548750"/>
                <a:gridCol w="2395325"/>
                <a:gridCol w="8366400"/>
                <a:gridCol w="2452675"/>
              </a:tblGrid>
              <a:tr h="61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분류</a:t>
                      </a:r>
                      <a:endParaRPr b="1"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잠재원인</a:t>
                      </a:r>
                      <a:endParaRPr b="1"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조사대상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자료출처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5551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개인특성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125" marB="45125" marR="90225" marL="9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가구</a:t>
                      </a:r>
                      <a:r>
                        <a:rPr b="1" lang="ko-KR" sz="18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원수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125" marB="45125" marR="90225" marL="902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기존 고객/최근 유입 고객/기존 연체 고객 중 1인가구 비중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1인가구의 평균 대출금액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소득활동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125" marB="45125" marR="90225" marL="9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낮은 소득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125" marB="45125" marR="90225" marL="902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소득에 따른 기존 고객들의 연체율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소득에 따른 대출 금액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고용불안정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125" marB="45125" marR="90225" marL="902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기존 고객/최근 유입 고객/기존 연체 고객 중 고용불안정 고객의 비중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고용불안정의 평균 대출금액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개인사업자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125" marB="45125" marR="90225" marL="902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기존 고객/최근 유입 고객/기존 연체 고객 중 개인사업자 고객의 비중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개인사업자의 평균 대출금액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개인신용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125" marB="45125" marR="90225" marL="9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높은 기존 부채금액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125" marB="45125" marR="90225" marL="902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기존 부채금액에 따른 기존 고객들의 연체율</a:t>
                      </a:r>
                      <a:endParaRPr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기존 부채금액에 따른 대출 금액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연체이력</a:t>
                      </a:r>
                      <a:endParaRPr b="1"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125" marB="45125" marR="90225" marL="902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기존 이용 고객의 연체 발생 기간</a:t>
                      </a:r>
                      <a:endParaRPr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기존 이용 고객의 연체 발생 횟수</a:t>
                      </a:r>
                      <a:endParaRPr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대출특성</a:t>
                      </a:r>
                      <a:endParaRPr/>
                    </a:p>
                  </a:txBody>
                  <a:tcPr marT="45125" marB="45125" marR="90225" marL="9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대출 금액</a:t>
                      </a:r>
                      <a:endParaRPr b="1"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5125" marB="45125" marR="90225" marL="902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기존 이용 고객의 구매 희망 자동차 금액</a:t>
                      </a:r>
                      <a:endParaRPr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차량 구매 고객의 선수금 비율</a:t>
                      </a:r>
                      <a:endParaRPr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고객 DB 활용</a:t>
                      </a:r>
                      <a:endParaRPr sz="18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135350" marB="135350" marR="135350" marL="1353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94" name="Google Shape;994;p10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95" name="Google Shape;9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1" name="Google Shape;1001;p11"/>
          <p:cNvGraphicFramePr/>
          <p:nvPr/>
        </p:nvGraphicFramePr>
        <p:xfrm>
          <a:off x="2157519" y="121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2766725"/>
                <a:gridCol w="1596950"/>
                <a:gridCol w="1596950"/>
                <a:gridCol w="1596950"/>
                <a:gridCol w="1596950"/>
                <a:gridCol w="1596950"/>
                <a:gridCol w="1596950"/>
                <a:gridCol w="2014475"/>
              </a:tblGrid>
              <a:tr h="4623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잠재원인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수집 계획</a:t>
                      </a:r>
                      <a:endParaRPr sz="1400" u="none" cap="none" strike="noStrike"/>
                    </a:p>
                  </a:txBody>
                  <a:tcPr marT="45725" marB="45725" marR="45725" marL="457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786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데이터명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발생주기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수집방법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담당자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수집가능성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주요특성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80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가구</a:t>
                      </a:r>
                      <a:r>
                        <a:rPr b="1" lang="ko-KR" sz="1800" u="none" cap="none" strike="noStrike"/>
                        <a:t>원수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가구원수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거래 시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 조회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김하은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직접 입력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낮은 소득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소득수준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거래 시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 조회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정승원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직접 입력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90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/>
                        <a:t>직업유형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고용자</a:t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거래 시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 조회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황병진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직접 입력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9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</a:rPr>
                        <a:t>개인사업자/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</a:rPr>
                        <a:t>프리랜서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거래 시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 조회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황병진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직접 입력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높은 부채금액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부채금액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거래 시 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 조회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최은서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직접 입력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/>
                        <a:t>연체이력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연체이력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범주형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거래 시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 조회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김건순</a:t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직접 입력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90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/>
                        <a:t>대출금액</a:t>
                      </a:r>
                      <a:endParaRPr b="1" sz="18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차량금액</a:t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연속형</a:t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거래 시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 조회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이현지</a:t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직접 입력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90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</a:rPr>
                        <a:t>선수금 비율</a:t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</a:rPr>
                        <a:t>범주형</a:t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거래 시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 조회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이현지</a:t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직접 입력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2" name="Google Shape;1002;p11"/>
          <p:cNvSpPr txBox="1"/>
          <p:nvPr/>
        </p:nvSpPr>
        <p:spPr>
          <a:xfrm>
            <a:off x="304800" y="190500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데이터 수집계획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003" name="Google Shape;1003;p11"/>
          <p:cNvSpPr/>
          <p:nvPr/>
        </p:nvSpPr>
        <p:spPr>
          <a:xfrm>
            <a:off x="164285" y="148937"/>
            <a:ext cx="140515" cy="646331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04" name="Google Shape;1004;p11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05" name="Google Shape;10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1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95b8955ffb_0_74"/>
          <p:cNvSpPr txBox="1"/>
          <p:nvPr/>
        </p:nvSpPr>
        <p:spPr>
          <a:xfrm>
            <a:off x="304800" y="190500"/>
            <a:ext cx="632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탐색적 분석 - Bar chart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012" name="Google Shape;1012;g195b8955ffb_0_74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3" name="Google Shape;1013;g195b8955ffb_0_74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4" name="Google Shape;1014;g195b8955ffb_0_74"/>
          <p:cNvSpPr txBox="1"/>
          <p:nvPr/>
        </p:nvSpPr>
        <p:spPr>
          <a:xfrm>
            <a:off x="304788" y="5143509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재직자 연체율: 8.4%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5" name="Google Shape;1015;g195b8955ffb_0_74"/>
          <p:cNvSpPr txBox="1"/>
          <p:nvPr/>
        </p:nvSpPr>
        <p:spPr>
          <a:xfrm>
            <a:off x="4220650" y="514347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퇴직자 연체율: 5.2%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6" name="Google Shape;1016;g195b8955ffb_0_74"/>
          <p:cNvSpPr txBox="1"/>
          <p:nvPr/>
        </p:nvSpPr>
        <p:spPr>
          <a:xfrm>
            <a:off x="304800" y="7964625"/>
            <a:ext cx="7206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0" i="0" lang="ko-KR" sz="2250" u="none" cap="none" strike="noStrike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연체율은 고정금리일 때 평균 연체율보다 낮음.</a:t>
            </a:r>
            <a:endParaRPr b="0" i="0" sz="2250" u="none" cap="none" strike="noStrike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0" i="0" lang="ko-KR" sz="2250" u="none" cap="none" strike="noStrike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연체율은 변동금리일 때 평균 연체율보다 높음</a:t>
            </a:r>
            <a:endParaRPr b="0" i="0" sz="2250" u="none" cap="none" strike="noStrike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0" i="0" lang="ko-KR" sz="2250" u="none" cap="none" strike="noStrike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연체율은 혼합금리일 때 평균 연체율보다 다소 낮음.</a:t>
            </a:r>
            <a:endParaRPr b="0" i="0" sz="2250" u="none" cap="none" strike="noStrike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17" name="Google Shape;1017;g195b8955ffb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g195b8955ffb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99575"/>
            <a:ext cx="3673866" cy="3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g195b8955ffb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770" y="1199563"/>
            <a:ext cx="3805923" cy="39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195b8955ffb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1275" y="1199575"/>
            <a:ext cx="4424895" cy="3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g195b8955ffb_0_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61100" y="1204900"/>
            <a:ext cx="4424900" cy="394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g195b8955ffb_0_74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95b8955ffb_0_136"/>
          <p:cNvSpPr txBox="1"/>
          <p:nvPr/>
        </p:nvSpPr>
        <p:spPr>
          <a:xfrm>
            <a:off x="304800" y="190500"/>
            <a:ext cx="1077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탐색적 분석 - </a:t>
            </a:r>
            <a:r>
              <a:rPr b="0" i="0" lang="ko-KR" sz="3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Kernel Density Estimation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028" name="Google Shape;1028;g195b8955ffb_0_136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9" name="Google Shape;1029;g195b8955ffb_0_136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30" name="Google Shape;1030;g195b8955ffb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517" y="1623625"/>
            <a:ext cx="4305834" cy="28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g195b8955ffb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00" y="1672717"/>
            <a:ext cx="4146209" cy="275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g195b8955ffb_0_136"/>
          <p:cNvSpPr txBox="1"/>
          <p:nvPr/>
        </p:nvSpPr>
        <p:spPr>
          <a:xfrm>
            <a:off x="584700" y="7334525"/>
            <a:ext cx="7899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Malgun Gothic"/>
              <a:buChar char="●"/>
            </a:pPr>
            <a:r>
              <a:rPr b="0" i="0" lang="ko-KR" sz="115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Malgun Gothic"/>
                <a:ea typeface="Malgun Gothic"/>
                <a:cs typeface="Malgun Gothic"/>
                <a:sym typeface="Malgun Gothic"/>
              </a:rPr>
              <a:t>Age 30대 후반부터 연체를 적게 함. 나이가 많아질수록 연체확률 감소.</a:t>
            </a:r>
            <a:endParaRPr b="0" i="0" sz="1150" u="none" cap="none" strike="noStrike">
              <a:solidFill>
                <a:srgbClr val="1D1C1D"/>
              </a:solidFill>
              <a:highlight>
                <a:srgbClr val="F8F8F8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Malgun Gothic"/>
              <a:buChar char="●"/>
            </a:pPr>
            <a:r>
              <a:rPr b="0" i="0" lang="ko-KR" sz="115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Malgun Gothic"/>
                <a:ea typeface="Malgun Gothic"/>
                <a:cs typeface="Malgun Gothic"/>
                <a:sym typeface="Malgun Gothic"/>
              </a:rPr>
              <a:t>EmployedYears : 5년 이내에 연체가 많이 발생하며, 길어질수록 연체확률 감소.</a:t>
            </a:r>
            <a:endParaRPr b="0" i="0" sz="1150" u="none" cap="none" strike="noStrike">
              <a:solidFill>
                <a:srgbClr val="1D1C1D"/>
              </a:solidFill>
              <a:highlight>
                <a:srgbClr val="F8F8F8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Malgun Gothic"/>
              <a:buChar char="●"/>
            </a:pPr>
            <a:r>
              <a:rPr b="0" i="0" lang="ko-KR" sz="115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Malgun Gothic"/>
                <a:ea typeface="Malgun Gothic"/>
                <a:cs typeface="Malgun Gothic"/>
                <a:sym typeface="Malgun Gothic"/>
              </a:rPr>
              <a:t>IdChangedYears : 11년 이후 연체 감소.그러나 10~13년 구간 때문에 경향성이 있다고 보기 어려움.</a:t>
            </a:r>
            <a:endParaRPr b="0" i="0" sz="1150" u="none" cap="none" strike="noStrike">
              <a:solidFill>
                <a:srgbClr val="1D1C1D"/>
              </a:solidFill>
              <a:highlight>
                <a:srgbClr val="F8F8F8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Malgun Gothic"/>
              <a:buChar char="●"/>
            </a:pPr>
            <a:r>
              <a:rPr b="0" i="0" lang="ko-KR" sz="115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Malgun Gothic"/>
                <a:ea typeface="Malgun Gothic"/>
                <a:cs typeface="Malgun Gothic"/>
                <a:sym typeface="Malgun Gothic"/>
              </a:rPr>
              <a:t>InfoChangedYears : 17년 이후 연체 감소</a:t>
            </a:r>
            <a:endParaRPr b="0" i="0" sz="1150" u="none" cap="none" strike="noStrike">
              <a:solidFill>
                <a:srgbClr val="1D1C1D"/>
              </a:solidFill>
              <a:highlight>
                <a:srgbClr val="F8F8F8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Malgun Gothic"/>
              <a:buChar char="●"/>
            </a:pPr>
            <a:r>
              <a:rPr b="0" i="0" lang="ko-KR" sz="115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Malgun Gothic"/>
                <a:ea typeface="Malgun Gothic"/>
                <a:cs typeface="Malgun Gothic"/>
                <a:sym typeface="Malgun Gothic"/>
              </a:rPr>
              <a:t>PhoneChangedYears : 3년 이후 연체 감소</a:t>
            </a:r>
            <a:endParaRPr b="0" i="0" sz="2250" u="none" cap="none" strike="noStrike">
              <a:solidFill>
                <a:srgbClr val="1D1C1D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3" name="Google Shape;1033;g195b8955ffb_0_136"/>
          <p:cNvSpPr txBox="1"/>
          <p:nvPr/>
        </p:nvSpPr>
        <p:spPr>
          <a:xfrm>
            <a:off x="9448075" y="7334525"/>
            <a:ext cx="789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0" i="0" lang="ko-KR" sz="1150" u="none" cap="none" strike="noStrike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Age의 경향성이 사라짐. 50~60대에 대부분의 데이터가 밀집되어 있음.</a:t>
            </a:r>
            <a:endParaRPr b="0" i="0" sz="1150" u="none" cap="none" strike="noStrike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0" i="0" lang="ko-KR" sz="1150" u="none" cap="none" strike="noStrike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IdChangedYears : 10~15년에 집중되어 있으며 12년 이후로 연체확률 감소.</a:t>
            </a:r>
            <a:endParaRPr b="0" i="0" sz="1150" u="none" cap="none" strike="noStrike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0" i="0" lang="ko-KR" sz="1150" u="none" cap="none" strike="noStrike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InfoChangedYears : 33년 이후 연체 감소.</a:t>
            </a:r>
            <a:endParaRPr b="0" i="0" sz="1150" u="none" cap="none" strike="noStrike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250"/>
              <a:buFont typeface="Noto Sans"/>
              <a:buChar char="●"/>
            </a:pPr>
            <a:r>
              <a:rPr b="0" i="0" lang="ko-KR" sz="1150" u="none" cap="none" strike="noStrike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PhoneChangedYears : 1년 구간에 데이터가 밀집되어 있음. 2년 이후 연체 감소.</a:t>
            </a:r>
            <a:endParaRPr b="0" i="0" sz="1150" u="none" cap="none" strike="noStrike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4" name="Google Shape;1034;g195b8955ffb_0_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g195b8955ffb_0_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5325" y="1728448"/>
            <a:ext cx="514761" cy="5441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g195b8955ffb_0_136"/>
          <p:cNvSpPr txBox="1"/>
          <p:nvPr/>
        </p:nvSpPr>
        <p:spPr>
          <a:xfrm>
            <a:off x="5820086" y="1728448"/>
            <a:ext cx="151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i="0" lang="ko-KR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대출상환여</a:t>
            </a: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부</a:t>
            </a:r>
            <a:r>
              <a:rPr b="1" i="0" lang="ko-KR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(0:정상 상환)</a:t>
            </a:r>
            <a:endParaRPr b="1" i="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(1:대출미상환)</a:t>
            </a:r>
            <a:endParaRPr b="1" i="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7" name="Google Shape;1037;g195b8955ffb_0_136"/>
          <p:cNvSpPr txBox="1"/>
          <p:nvPr/>
        </p:nvSpPr>
        <p:spPr>
          <a:xfrm>
            <a:off x="8299159" y="4347174"/>
            <a:ext cx="10842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Age</a:t>
            </a:r>
            <a:endParaRPr b="1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g195b8955ffb_0_136"/>
          <p:cNvSpPr txBox="1"/>
          <p:nvPr/>
        </p:nvSpPr>
        <p:spPr>
          <a:xfrm>
            <a:off x="3646725" y="4299618"/>
            <a:ext cx="10842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Age</a:t>
            </a:r>
            <a:endParaRPr b="1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9" name="Google Shape;1039;g195b8955ffb_0_136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oogle Shape;1044;g1961f82a991_32_10"/>
          <p:cNvGrpSpPr/>
          <p:nvPr/>
        </p:nvGrpSpPr>
        <p:grpSpPr>
          <a:xfrm>
            <a:off x="9038105" y="1570626"/>
            <a:ext cx="8798677" cy="6705291"/>
            <a:chOff x="13710423" y="1502104"/>
            <a:chExt cx="4114800" cy="5144067"/>
          </a:xfrm>
        </p:grpSpPr>
        <p:sp>
          <p:nvSpPr>
            <p:cNvPr id="1045" name="Google Shape;1045;g1961f82a991_32_10"/>
            <p:cNvSpPr/>
            <p:nvPr/>
          </p:nvSpPr>
          <p:spPr>
            <a:xfrm>
              <a:off x="13710423" y="1965571"/>
              <a:ext cx="4114800" cy="4680600"/>
            </a:xfrm>
            <a:prstGeom prst="rect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1961f82a991_32_10"/>
            <p:cNvSpPr/>
            <p:nvPr/>
          </p:nvSpPr>
          <p:spPr>
            <a:xfrm>
              <a:off x="13710423" y="1502104"/>
              <a:ext cx="4114800" cy="547800"/>
            </a:xfrm>
            <a:prstGeom prst="rect">
              <a:avLst/>
            </a:prstGeom>
            <a:solidFill>
              <a:srgbClr val="666666"/>
            </a:solidFill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퇴직자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sp>
        <p:nvSpPr>
          <p:cNvPr id="1047" name="Google Shape;1047;g1961f82a991_32_10"/>
          <p:cNvSpPr/>
          <p:nvPr/>
        </p:nvSpPr>
        <p:spPr>
          <a:xfrm>
            <a:off x="13584500" y="2646251"/>
            <a:ext cx="4114800" cy="398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1961f82a991_32_10"/>
          <p:cNvSpPr/>
          <p:nvPr/>
        </p:nvSpPr>
        <p:spPr>
          <a:xfrm>
            <a:off x="9176225" y="2646250"/>
            <a:ext cx="4114800" cy="398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1961f82a991_32_10"/>
          <p:cNvSpPr/>
          <p:nvPr/>
        </p:nvSpPr>
        <p:spPr>
          <a:xfrm>
            <a:off x="4780975" y="2645750"/>
            <a:ext cx="3960000" cy="398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1961f82a991_32_10"/>
          <p:cNvSpPr txBox="1"/>
          <p:nvPr/>
        </p:nvSpPr>
        <p:spPr>
          <a:xfrm>
            <a:off x="304800" y="190500"/>
            <a:ext cx="1077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분석 결과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1051" name="Google Shape;1051;g1961f82a991_32_10"/>
          <p:cNvGrpSpPr/>
          <p:nvPr/>
        </p:nvGrpSpPr>
        <p:grpSpPr>
          <a:xfrm>
            <a:off x="535150" y="1570636"/>
            <a:ext cx="8351811" cy="6705317"/>
            <a:chOff x="79651" y="1285915"/>
            <a:chExt cx="4114801" cy="5058326"/>
          </a:xfrm>
        </p:grpSpPr>
        <p:sp>
          <p:nvSpPr>
            <p:cNvPr id="1052" name="Google Shape;1052;g1961f82a991_32_10"/>
            <p:cNvSpPr/>
            <p:nvPr/>
          </p:nvSpPr>
          <p:spPr>
            <a:xfrm>
              <a:off x="79651" y="1788141"/>
              <a:ext cx="4114800" cy="4556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1961f82a991_32_10"/>
            <p:cNvSpPr/>
            <p:nvPr/>
          </p:nvSpPr>
          <p:spPr>
            <a:xfrm>
              <a:off x="79652" y="1285915"/>
              <a:ext cx="4114800" cy="5394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재직자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sp>
        <p:nvSpPr>
          <p:cNvPr id="1054" name="Google Shape;1054;g1961f82a991_32_10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g1961f82a991_32_10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6" name="Google Shape;1056;g1961f82a991_32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364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g1961f82a991_32_10"/>
          <p:cNvPicPr preferRelativeResize="0"/>
          <p:nvPr/>
        </p:nvPicPr>
        <p:blipFill rotWithShape="1">
          <a:blip r:embed="rId4">
            <a:alphaModFix/>
          </a:blip>
          <a:srcRect b="5598" l="4662" r="0" t="0"/>
          <a:stretch/>
        </p:blipFill>
        <p:spPr>
          <a:xfrm>
            <a:off x="11827338" y="4119025"/>
            <a:ext cx="3740975" cy="271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8" name="Google Shape;1058;g1961f82a991_32_10"/>
          <p:cNvGrpSpPr/>
          <p:nvPr/>
        </p:nvGrpSpPr>
        <p:grpSpPr>
          <a:xfrm>
            <a:off x="11827350" y="3049950"/>
            <a:ext cx="999900" cy="825600"/>
            <a:chOff x="4525775" y="5411175"/>
            <a:chExt cx="999900" cy="825600"/>
          </a:xfrm>
        </p:grpSpPr>
        <p:sp>
          <p:nvSpPr>
            <p:cNvPr id="1059" name="Google Shape;1059;g1961f82a991_32_10"/>
            <p:cNvSpPr/>
            <p:nvPr/>
          </p:nvSpPr>
          <p:spPr>
            <a:xfrm>
              <a:off x="4525775" y="5411175"/>
              <a:ext cx="999900" cy="825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latin typeface="Noto Sans Medium"/>
                  <a:ea typeface="Noto Sans Medium"/>
                  <a:cs typeface="Noto Sans Medium"/>
                  <a:sym typeface="Noto Sans Medium"/>
                </a:rPr>
                <a:t>&lt;연체여부&gt;</a:t>
              </a:r>
              <a:endParaRPr sz="1100">
                <a:latin typeface="Noto Sans Medium"/>
                <a:ea typeface="Noto Sans Medium"/>
                <a:cs typeface="Noto Sans Medium"/>
                <a:sym typeface="Noto Sans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latin typeface="Noto Sans Medium"/>
                  <a:ea typeface="Noto Sans Medium"/>
                  <a:cs typeface="Noto Sans Medium"/>
                  <a:sym typeface="Noto Sans Medium"/>
                </a:rPr>
                <a:t>미연체</a:t>
              </a:r>
              <a:endParaRPr sz="1100">
                <a:latin typeface="Noto Sans Medium"/>
                <a:ea typeface="Noto Sans Medium"/>
                <a:cs typeface="Noto Sans Medium"/>
                <a:sym typeface="Noto Sans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latin typeface="Noto Sans Medium"/>
                  <a:ea typeface="Noto Sans Medium"/>
                  <a:cs typeface="Noto Sans Medium"/>
                  <a:sym typeface="Noto Sans Medium"/>
                </a:rPr>
                <a:t>연체</a:t>
              </a:r>
              <a:endParaRPr sz="1100"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pic>
          <p:nvPicPr>
            <p:cNvPr id="1060" name="Google Shape;1060;g1961f82a991_32_10"/>
            <p:cNvPicPr preferRelativeResize="0"/>
            <p:nvPr/>
          </p:nvPicPr>
          <p:blipFill rotWithShape="1">
            <a:blip r:embed="rId5">
              <a:alphaModFix/>
            </a:blip>
            <a:srcRect b="8702" l="14452" r="37468" t="39091"/>
            <a:stretch/>
          </p:blipFill>
          <p:spPr>
            <a:xfrm>
              <a:off x="5035825" y="5780925"/>
              <a:ext cx="414525" cy="431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1" name="Google Shape;1061;g1961f82a991_32_10"/>
          <p:cNvSpPr txBox="1"/>
          <p:nvPr/>
        </p:nvSpPr>
        <p:spPr>
          <a:xfrm>
            <a:off x="8936850" y="2618850"/>
            <a:ext cx="456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[</a:t>
            </a:r>
            <a:r>
              <a:rPr b="1" lang="ko-KR" sz="15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휴대전화교체기간(x)</a:t>
            </a:r>
            <a:r>
              <a:rPr lang="ko-KR" u="sng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에 따른 연체/미연체 밀도분포]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062" name="Google Shape;1062;g1961f82a991_32_10"/>
          <p:cNvSpPr/>
          <p:nvPr/>
        </p:nvSpPr>
        <p:spPr>
          <a:xfrm>
            <a:off x="10331025" y="3045750"/>
            <a:ext cx="466800" cy="16314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1961f82a991_32_10"/>
          <p:cNvSpPr txBox="1"/>
          <p:nvPr/>
        </p:nvSpPr>
        <p:spPr>
          <a:xfrm>
            <a:off x="9196743" y="5871775"/>
            <a:ext cx="396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-"/>
            </a:pP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구간 : </a:t>
            </a: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2년 이하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-"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연체 발생빈도</a:t>
            </a: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가 미연체보다 </a:t>
            </a: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높음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4" name="Google Shape;1064;g1961f82a991_32_10"/>
          <p:cNvPicPr preferRelativeResize="0"/>
          <p:nvPr/>
        </p:nvPicPr>
        <p:blipFill rotWithShape="1">
          <a:blip r:embed="rId6">
            <a:alphaModFix/>
          </a:blip>
          <a:srcRect b="4306" l="5303" r="0" t="0"/>
          <a:stretch/>
        </p:blipFill>
        <p:spPr>
          <a:xfrm>
            <a:off x="3060575" y="4360538"/>
            <a:ext cx="3681675" cy="283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5" name="Google Shape;1065;g1961f82a991_32_10"/>
          <p:cNvGrpSpPr/>
          <p:nvPr/>
        </p:nvGrpSpPr>
        <p:grpSpPr>
          <a:xfrm>
            <a:off x="14272975" y="3041175"/>
            <a:ext cx="999900" cy="825600"/>
            <a:chOff x="4678175" y="5334975"/>
            <a:chExt cx="999900" cy="825600"/>
          </a:xfrm>
        </p:grpSpPr>
        <p:sp>
          <p:nvSpPr>
            <p:cNvPr id="1066" name="Google Shape;1066;g1961f82a991_32_10"/>
            <p:cNvSpPr/>
            <p:nvPr/>
          </p:nvSpPr>
          <p:spPr>
            <a:xfrm>
              <a:off x="4678175" y="5334975"/>
              <a:ext cx="999900" cy="825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latin typeface="Noto Sans Medium"/>
                  <a:ea typeface="Noto Sans Medium"/>
                  <a:cs typeface="Noto Sans Medium"/>
                  <a:sym typeface="Noto Sans Medium"/>
                </a:rPr>
                <a:t>&lt;연체여부&gt;</a:t>
              </a:r>
              <a:endParaRPr sz="1100">
                <a:latin typeface="Noto Sans Medium"/>
                <a:ea typeface="Noto Sans Medium"/>
                <a:cs typeface="Noto Sans Medium"/>
                <a:sym typeface="Noto Sans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latin typeface="Noto Sans Medium"/>
                  <a:ea typeface="Noto Sans Medium"/>
                  <a:cs typeface="Noto Sans Medium"/>
                  <a:sym typeface="Noto Sans Medium"/>
                </a:rPr>
                <a:t>미연체</a:t>
              </a:r>
              <a:endParaRPr sz="1100">
                <a:latin typeface="Noto Sans Medium"/>
                <a:ea typeface="Noto Sans Medium"/>
                <a:cs typeface="Noto Sans Medium"/>
                <a:sym typeface="Noto Sans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latin typeface="Noto Sans Medium"/>
                  <a:ea typeface="Noto Sans Medium"/>
                  <a:cs typeface="Noto Sans Medium"/>
                  <a:sym typeface="Noto Sans Medium"/>
                </a:rPr>
                <a:t>연체</a:t>
              </a:r>
              <a:endParaRPr sz="1100"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pic>
          <p:nvPicPr>
            <p:cNvPr id="1067" name="Google Shape;1067;g1961f82a991_32_10"/>
            <p:cNvPicPr preferRelativeResize="0"/>
            <p:nvPr/>
          </p:nvPicPr>
          <p:blipFill rotWithShape="1">
            <a:blip r:embed="rId5">
              <a:alphaModFix/>
            </a:blip>
            <a:srcRect b="8702" l="14452" r="37468" t="39091"/>
            <a:stretch/>
          </p:blipFill>
          <p:spPr>
            <a:xfrm>
              <a:off x="5188225" y="5628525"/>
              <a:ext cx="414525" cy="431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8" name="Google Shape;1068;g1961f82a991_32_10"/>
          <p:cNvSpPr txBox="1"/>
          <p:nvPr/>
        </p:nvSpPr>
        <p:spPr>
          <a:xfrm>
            <a:off x="13356450" y="2618850"/>
            <a:ext cx="456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[</a:t>
            </a:r>
            <a:r>
              <a:rPr b="1" lang="ko-KR" sz="15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신분증갱신기간(x)</a:t>
            </a:r>
            <a:r>
              <a:rPr lang="ko-KR" u="sng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에 따른 연체/미연체 밀도분포]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069" name="Google Shape;1069;g1961f82a991_32_10"/>
          <p:cNvSpPr/>
          <p:nvPr/>
        </p:nvSpPr>
        <p:spPr>
          <a:xfrm>
            <a:off x="16294625" y="2958150"/>
            <a:ext cx="659700" cy="18066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g1961f82a991_32_10"/>
          <p:cNvSpPr txBox="1"/>
          <p:nvPr/>
        </p:nvSpPr>
        <p:spPr>
          <a:xfrm>
            <a:off x="13591668" y="5871775"/>
            <a:ext cx="396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-"/>
            </a:pP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구간 : </a:t>
            </a: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11년 이상</a:t>
            </a: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-"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연체 발생빈도</a:t>
            </a: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가 미연체보다 </a:t>
            </a: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낮아짐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1" name="Google Shape;1071;g1961f82a991_32_10"/>
          <p:cNvSpPr txBox="1"/>
          <p:nvPr/>
        </p:nvSpPr>
        <p:spPr>
          <a:xfrm>
            <a:off x="9338651" y="6625725"/>
            <a:ext cx="330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rgbClr val="C00000"/>
                </a:solidFill>
                <a:latin typeface="Noto Sans"/>
                <a:ea typeface="Noto Sans"/>
                <a:cs typeface="Noto Sans"/>
                <a:sym typeface="Noto Sans"/>
              </a:rPr>
              <a:t>=&gt; 연체가 발생할 가능성이 높음</a:t>
            </a:r>
            <a:endParaRPr b="1" sz="1800" u="sng">
              <a:solidFill>
                <a:srgbClr val="C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72" name="Google Shape;1072;g1961f82a991_32_10"/>
          <p:cNvSpPr txBox="1"/>
          <p:nvPr/>
        </p:nvSpPr>
        <p:spPr>
          <a:xfrm>
            <a:off x="13758376" y="6625725"/>
            <a:ext cx="330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accent1"/>
                </a:solidFill>
                <a:latin typeface="Noto Sans"/>
                <a:ea typeface="Noto Sans"/>
                <a:cs typeface="Noto Sans"/>
                <a:sym typeface="Noto Sans"/>
              </a:rPr>
              <a:t>=&gt; 연체가 발생할 가능성이 낮음</a:t>
            </a:r>
            <a:endParaRPr b="1" sz="1800" u="sng">
              <a:solidFill>
                <a:schemeClr val="accen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73" name="Google Shape;1073;g1961f82a991_32_10"/>
          <p:cNvSpPr/>
          <p:nvPr/>
        </p:nvSpPr>
        <p:spPr>
          <a:xfrm>
            <a:off x="817000" y="7386463"/>
            <a:ext cx="7830000" cy="64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 u="sng">
                <a:latin typeface="Noto Sans"/>
                <a:ea typeface="Noto Sans"/>
                <a:cs typeface="Noto Sans"/>
                <a:sym typeface="Noto Sans"/>
              </a:rPr>
              <a:t>근속년수</a:t>
            </a:r>
            <a:r>
              <a:rPr b="1" lang="ko-KR" sz="1900"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b="1" lang="ko-KR" sz="1900" u="sng">
                <a:latin typeface="Noto Sans"/>
                <a:ea typeface="Noto Sans"/>
                <a:cs typeface="Noto Sans"/>
                <a:sym typeface="Noto Sans"/>
              </a:rPr>
              <a:t>신분증갱신기간</a:t>
            </a:r>
            <a:r>
              <a:rPr lang="ko-KR" sz="1900">
                <a:latin typeface="Noto Sans Medium"/>
                <a:ea typeface="Noto Sans Medium"/>
                <a:cs typeface="Noto Sans Medium"/>
                <a:sym typeface="Noto Sans Medium"/>
              </a:rPr>
              <a:t> =&gt; </a:t>
            </a:r>
            <a:r>
              <a:rPr b="1" lang="ko-KR" sz="1900" u="sng">
                <a:latin typeface="Noto Sans"/>
                <a:ea typeface="Noto Sans"/>
                <a:cs typeface="Noto Sans"/>
                <a:sym typeface="Noto Sans"/>
              </a:rPr>
              <a:t>나이에 관련된 설명변수들 </a:t>
            </a:r>
            <a:r>
              <a:rPr lang="ko-KR" sz="1800">
                <a:latin typeface="Noto Sans Medium"/>
                <a:ea typeface="Noto Sans Medium"/>
                <a:cs typeface="Noto Sans Medium"/>
                <a:sym typeface="Noto Sans Medium"/>
              </a:rPr>
              <a:t>영향  </a:t>
            </a:r>
            <a:endParaRPr sz="17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074" name="Google Shape;1074;g1961f82a991_32_10"/>
          <p:cNvSpPr/>
          <p:nvPr/>
        </p:nvSpPr>
        <p:spPr>
          <a:xfrm>
            <a:off x="5722525" y="3984950"/>
            <a:ext cx="733800" cy="16314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1961f82a991_32_10"/>
          <p:cNvSpPr/>
          <p:nvPr/>
        </p:nvSpPr>
        <p:spPr>
          <a:xfrm>
            <a:off x="4763200" y="2614325"/>
            <a:ext cx="999900" cy="12006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1961f82a991_32_10"/>
          <p:cNvSpPr/>
          <p:nvPr/>
        </p:nvSpPr>
        <p:spPr>
          <a:xfrm>
            <a:off x="7980975" y="7476750"/>
            <a:ext cx="321900" cy="43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77" name="Google Shape;1077;g1961f82a991_32_10"/>
          <p:cNvSpPr/>
          <p:nvPr/>
        </p:nvSpPr>
        <p:spPr>
          <a:xfrm>
            <a:off x="9338650" y="7386463"/>
            <a:ext cx="8122500" cy="64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 u="sng">
                <a:latin typeface="Noto Sans"/>
                <a:ea typeface="Noto Sans"/>
                <a:cs typeface="Noto Sans"/>
                <a:sym typeface="Noto Sans"/>
              </a:rPr>
              <a:t>휴대전화교체기간</a:t>
            </a:r>
            <a:r>
              <a:rPr b="1" lang="ko-KR" sz="1900"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b="1" lang="ko-KR" sz="1900" u="sng">
                <a:latin typeface="Noto Sans"/>
                <a:ea typeface="Noto Sans"/>
                <a:cs typeface="Noto Sans"/>
                <a:sym typeface="Noto Sans"/>
              </a:rPr>
              <a:t>신분증갱신기간</a:t>
            </a:r>
            <a:r>
              <a:rPr lang="ko-KR" sz="1900">
                <a:latin typeface="Noto Sans Medium"/>
                <a:ea typeface="Noto Sans Medium"/>
                <a:cs typeface="Noto Sans Medium"/>
                <a:sym typeface="Noto Sans Medium"/>
              </a:rPr>
              <a:t> =&gt; </a:t>
            </a:r>
            <a:r>
              <a:rPr b="1" lang="ko-KR" sz="1900" u="sng">
                <a:latin typeface="Noto Sans"/>
                <a:ea typeface="Noto Sans"/>
                <a:cs typeface="Noto Sans"/>
                <a:sym typeface="Noto Sans"/>
              </a:rPr>
              <a:t>나이에 관련된 설명변수들</a:t>
            </a:r>
            <a:r>
              <a:rPr b="1" lang="ko-KR" sz="1800" u="sng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-KR" sz="1800">
                <a:latin typeface="Noto Sans Medium"/>
                <a:ea typeface="Noto Sans Medium"/>
                <a:cs typeface="Noto Sans Medium"/>
                <a:sym typeface="Noto Sans Medium"/>
              </a:rPr>
              <a:t>국소적인 영향</a:t>
            </a:r>
            <a:endParaRPr sz="17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078" name="Google Shape;1078;g1961f82a991_32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31511" y="0"/>
            <a:ext cx="2956489" cy="8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g1961f82a991_32_10"/>
          <p:cNvSpPr txBox="1"/>
          <p:nvPr/>
        </p:nvSpPr>
        <p:spPr>
          <a:xfrm>
            <a:off x="417650" y="987763"/>
            <a:ext cx="632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2500">
                <a:solidFill>
                  <a:srgbClr val="3F3F3F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기존 신용평가모델 시스템 분석</a:t>
            </a:r>
            <a:endParaRPr i="0" sz="2500" u="none" cap="none" strike="noStrike">
              <a:solidFill>
                <a:srgbClr val="3F3F3F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80" name="Google Shape;1080;g1961f82a991_32_10"/>
          <p:cNvSpPr txBox="1"/>
          <p:nvPr/>
        </p:nvSpPr>
        <p:spPr>
          <a:xfrm>
            <a:off x="551800" y="8651325"/>
            <a:ext cx="1730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Noto Sans"/>
                <a:ea typeface="Noto Sans"/>
                <a:cs typeface="Noto Sans"/>
                <a:sym typeface="Noto Sans"/>
              </a:rPr>
              <a:t>퇴직자의 연체확률 파악이 어려워 추가적인 특성 분류기준 마련 필요성 확인 ( 혹은 A,B,C를 대입하여 확인 가능. 임시 )</a:t>
            </a:r>
            <a:endParaRPr sz="22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81" name="Google Shape;1081;g1961f82a991_32_10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95c213f3a7_7_0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7" name="Google Shape;1087;g195c213f3a7_7_0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8" name="Google Shape;1088;g195c213f3a7_7_0"/>
          <p:cNvSpPr/>
          <p:nvPr/>
        </p:nvSpPr>
        <p:spPr>
          <a:xfrm>
            <a:off x="693800" y="2150475"/>
            <a:ext cx="4114800" cy="532800"/>
          </a:xfrm>
          <a:prstGeom prst="roundRect">
            <a:avLst>
              <a:gd fmla="val 16667" name="adj"/>
            </a:avLst>
          </a:prstGeom>
          <a:solidFill>
            <a:srgbClr val="4F6228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목적</a:t>
            </a:r>
            <a:endParaRPr sz="25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89" name="Google Shape;1089;g195c213f3a7_7_0"/>
          <p:cNvSpPr/>
          <p:nvPr/>
        </p:nvSpPr>
        <p:spPr>
          <a:xfrm>
            <a:off x="4926241" y="2150475"/>
            <a:ext cx="4393500" cy="532800"/>
          </a:xfrm>
          <a:prstGeom prst="roundRect">
            <a:avLst>
              <a:gd fmla="val 16667" name="adj"/>
            </a:avLst>
          </a:prstGeom>
          <a:solidFill>
            <a:srgbClr val="4F6228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분석방법</a:t>
            </a:r>
            <a:endParaRPr sz="26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90" name="Google Shape;1090;g195c213f3a7_7_0"/>
          <p:cNvSpPr/>
          <p:nvPr/>
        </p:nvSpPr>
        <p:spPr>
          <a:xfrm>
            <a:off x="9446251" y="2150475"/>
            <a:ext cx="8188500" cy="532800"/>
          </a:xfrm>
          <a:prstGeom prst="roundRect">
            <a:avLst>
              <a:gd fmla="val 16667" name="adj"/>
            </a:avLst>
          </a:prstGeom>
          <a:solidFill>
            <a:srgbClr val="4F6228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주요 내용</a:t>
            </a:r>
            <a:endParaRPr sz="26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91" name="Google Shape;1091;g195c213f3a7_7_0"/>
          <p:cNvSpPr/>
          <p:nvPr/>
        </p:nvSpPr>
        <p:spPr>
          <a:xfrm>
            <a:off x="693800" y="2794050"/>
            <a:ext cx="4114800" cy="170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고객 및 대출특성 분석으로 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</a:t>
            </a:r>
            <a:r>
              <a:rPr b="1"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핵심인자 파악</a:t>
            </a:r>
            <a:endParaRPr b="1" sz="1600"/>
          </a:p>
        </p:txBody>
      </p:sp>
      <p:sp>
        <p:nvSpPr>
          <p:cNvPr id="1092" name="Google Shape;1092;g195c213f3a7_7_0"/>
          <p:cNvSpPr/>
          <p:nvPr/>
        </p:nvSpPr>
        <p:spPr>
          <a:xfrm>
            <a:off x="4992316" y="2794050"/>
            <a:ext cx="4251000" cy="5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Bar chart</a:t>
            </a:r>
            <a:endParaRPr/>
          </a:p>
        </p:txBody>
      </p:sp>
      <p:sp>
        <p:nvSpPr>
          <p:cNvPr id="1093" name="Google Shape;1093;g195c213f3a7_7_0"/>
          <p:cNvSpPr/>
          <p:nvPr/>
        </p:nvSpPr>
        <p:spPr>
          <a:xfrm>
            <a:off x="4992325" y="3389419"/>
            <a:ext cx="4251000" cy="1111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Histogram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Kernel Density Estimation(KDE)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4" name="Google Shape;1094;g195c213f3a7_7_0"/>
          <p:cNvSpPr/>
          <p:nvPr/>
        </p:nvSpPr>
        <p:spPr>
          <a:xfrm>
            <a:off x="9539950" y="2764075"/>
            <a:ext cx="8094900" cy="173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목표변수</a:t>
            </a: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(연체여부, 연체 예측 모델)에 대한 핵심인자를 확인.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이후 작성될 모델의 설명변수 및 가중치에 핵심인자 활용.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5" name="Google Shape;1095;g195c213f3a7_7_0"/>
          <p:cNvSpPr/>
          <p:nvPr/>
        </p:nvSpPr>
        <p:spPr>
          <a:xfrm>
            <a:off x="4992316" y="4587988"/>
            <a:ext cx="4251000" cy="510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XGBoost</a:t>
            </a:r>
            <a:endParaRPr/>
          </a:p>
        </p:txBody>
      </p:sp>
      <p:sp>
        <p:nvSpPr>
          <p:cNvPr id="1096" name="Google Shape;1096;g195c213f3a7_7_0"/>
          <p:cNvSpPr/>
          <p:nvPr/>
        </p:nvSpPr>
        <p:spPr>
          <a:xfrm>
            <a:off x="4992316" y="5163751"/>
            <a:ext cx="4251000" cy="510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Gradient Boosting</a:t>
            </a:r>
            <a:endParaRPr/>
          </a:p>
        </p:txBody>
      </p:sp>
      <p:sp>
        <p:nvSpPr>
          <p:cNvPr id="1097" name="Google Shape;1097;g195c213f3a7_7_0"/>
          <p:cNvSpPr/>
          <p:nvPr/>
        </p:nvSpPr>
        <p:spPr>
          <a:xfrm>
            <a:off x="693800" y="4622850"/>
            <a:ext cx="4114800" cy="1051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자체 신용 평가 모델</a:t>
            </a: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개발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8" name="Google Shape;1098;g195c213f3a7_7_0"/>
          <p:cNvSpPr/>
          <p:nvPr/>
        </p:nvSpPr>
        <p:spPr>
          <a:xfrm>
            <a:off x="693800" y="5842050"/>
            <a:ext cx="4114800" cy="235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예측 모델 개발</a:t>
            </a:r>
            <a:endParaRPr b="1"/>
          </a:p>
        </p:txBody>
      </p:sp>
      <p:sp>
        <p:nvSpPr>
          <p:cNvPr id="1099" name="Google Shape;1099;g195c213f3a7_7_0"/>
          <p:cNvSpPr/>
          <p:nvPr/>
        </p:nvSpPr>
        <p:spPr>
          <a:xfrm>
            <a:off x="4992316" y="5842050"/>
            <a:ext cx="4251000" cy="5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Decision Tree</a:t>
            </a:r>
            <a:endParaRPr/>
          </a:p>
        </p:txBody>
      </p:sp>
      <p:sp>
        <p:nvSpPr>
          <p:cNvPr id="1100" name="Google Shape;1100;g195c213f3a7_7_0"/>
          <p:cNvSpPr/>
          <p:nvPr/>
        </p:nvSpPr>
        <p:spPr>
          <a:xfrm>
            <a:off x="4992316" y="6437430"/>
            <a:ext cx="4251000" cy="5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Random Forest</a:t>
            </a:r>
            <a:endParaRPr/>
          </a:p>
        </p:txBody>
      </p:sp>
      <p:sp>
        <p:nvSpPr>
          <p:cNvPr id="1101" name="Google Shape;1101;g195c213f3a7_7_0"/>
          <p:cNvSpPr/>
          <p:nvPr/>
        </p:nvSpPr>
        <p:spPr>
          <a:xfrm>
            <a:off x="4992316" y="7038613"/>
            <a:ext cx="4251000" cy="5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Gradient Boosting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02" name="Google Shape;1102;g195c213f3a7_7_0"/>
          <p:cNvSpPr/>
          <p:nvPr/>
        </p:nvSpPr>
        <p:spPr>
          <a:xfrm>
            <a:off x="4992316" y="7614376"/>
            <a:ext cx="4251000" cy="5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XGBoost</a:t>
            </a:r>
            <a:endParaRPr/>
          </a:p>
        </p:txBody>
      </p:sp>
      <p:sp>
        <p:nvSpPr>
          <p:cNvPr id="1103" name="Google Shape;1103;g195c213f3a7_7_0"/>
          <p:cNvSpPr/>
          <p:nvPr/>
        </p:nvSpPr>
        <p:spPr>
          <a:xfrm>
            <a:off x="9539947" y="5812075"/>
            <a:ext cx="8094900" cy="235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기존 고객의 데이터를 통해 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신규고객의 연체여부를 예측하는 모델 생성</a:t>
            </a:r>
            <a:endParaRPr/>
          </a:p>
        </p:txBody>
      </p:sp>
      <p:sp>
        <p:nvSpPr>
          <p:cNvPr id="1104" name="Google Shape;1104;g195c213f3a7_7_0"/>
          <p:cNvSpPr/>
          <p:nvPr/>
        </p:nvSpPr>
        <p:spPr>
          <a:xfrm>
            <a:off x="9539947" y="4592875"/>
            <a:ext cx="8094900" cy="1051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기존 신용평가지표 예측 모델의 핵심인자+ 연체 예측 모델의 핵심인자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⇒ 새로운 신용 평가 모델(ScoreZ)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05" name="Google Shape;1105;g195c213f3a7_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g195c213f3a7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7865" y="204817"/>
            <a:ext cx="2955602" cy="59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g195c213f3a7_7_0"/>
          <p:cNvSpPr txBox="1"/>
          <p:nvPr/>
        </p:nvSpPr>
        <p:spPr>
          <a:xfrm>
            <a:off x="417650" y="987763"/>
            <a:ext cx="632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2500">
                <a:solidFill>
                  <a:srgbClr val="3F3F3F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재직자ㆍ퇴직자 별 연체 특성 분석</a:t>
            </a:r>
            <a:endParaRPr i="0" sz="2500" u="none" cap="none" strike="noStrike">
              <a:solidFill>
                <a:srgbClr val="3F3F3F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08" name="Google Shape;1108;g195c213f3a7_7_0"/>
          <p:cNvSpPr txBox="1"/>
          <p:nvPr/>
        </p:nvSpPr>
        <p:spPr>
          <a:xfrm>
            <a:off x="5989625" y="967313"/>
            <a:ext cx="632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2500">
                <a:solidFill>
                  <a:srgbClr val="3F3F3F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기존 신용평가모델 시스템 분석</a:t>
            </a:r>
            <a:endParaRPr i="0" sz="2500" u="none" cap="none" strike="noStrike">
              <a:solidFill>
                <a:srgbClr val="3F3F3F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09" name="Google Shape;1109;g195c213f3a7_7_0"/>
          <p:cNvSpPr txBox="1"/>
          <p:nvPr/>
        </p:nvSpPr>
        <p:spPr>
          <a:xfrm>
            <a:off x="5289825" y="1460363"/>
            <a:ext cx="1077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자체 </a:t>
            </a:r>
            <a:r>
              <a:rPr b="0" i="0" lang="ko-KR" sz="3600" u="none" cap="none" strike="noStrike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신용 평가 모델</a:t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110" name="Google Shape;1110;g195c213f3a7_7_0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11" name="Google Shape;1111;g195c213f3a7_7_0"/>
          <p:cNvSpPr txBox="1"/>
          <p:nvPr/>
        </p:nvSpPr>
        <p:spPr>
          <a:xfrm>
            <a:off x="1295400" y="266700"/>
            <a:ext cx="6792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데이터 분석 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- 분석계획 수립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112" name="Google Shape;1112;g195c213f3a7_7_0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Google Shape;1117;g1961f82a991_6_5"/>
          <p:cNvGrpSpPr/>
          <p:nvPr/>
        </p:nvGrpSpPr>
        <p:grpSpPr>
          <a:xfrm>
            <a:off x="556097" y="1581698"/>
            <a:ext cx="6881593" cy="6678392"/>
            <a:chOff x="79651" y="1285915"/>
            <a:chExt cx="4114801" cy="5038015"/>
          </a:xfrm>
        </p:grpSpPr>
        <p:sp>
          <p:nvSpPr>
            <p:cNvPr id="1118" name="Google Shape;1118;g1961f82a991_6_5"/>
            <p:cNvSpPr/>
            <p:nvPr/>
          </p:nvSpPr>
          <p:spPr>
            <a:xfrm>
              <a:off x="79651" y="1767829"/>
              <a:ext cx="4114800" cy="45561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1961f82a991_6_5"/>
            <p:cNvSpPr/>
            <p:nvPr/>
          </p:nvSpPr>
          <p:spPr>
            <a:xfrm>
              <a:off x="79652" y="1285915"/>
              <a:ext cx="4114800" cy="5394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기존 신용평가체계 밀도그래프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grpSp>
        <p:nvGrpSpPr>
          <p:cNvPr id="1120" name="Google Shape;1120;g1961f82a991_6_5"/>
          <p:cNvGrpSpPr/>
          <p:nvPr/>
        </p:nvGrpSpPr>
        <p:grpSpPr>
          <a:xfrm>
            <a:off x="7798022" y="1586022"/>
            <a:ext cx="10145039" cy="6705291"/>
            <a:chOff x="13710423" y="1502104"/>
            <a:chExt cx="4114800" cy="5144067"/>
          </a:xfrm>
        </p:grpSpPr>
        <p:sp>
          <p:nvSpPr>
            <p:cNvPr id="1121" name="Google Shape;1121;g1961f82a991_6_5"/>
            <p:cNvSpPr/>
            <p:nvPr/>
          </p:nvSpPr>
          <p:spPr>
            <a:xfrm>
              <a:off x="13710423" y="1965571"/>
              <a:ext cx="4114800" cy="4680600"/>
            </a:xfrm>
            <a:prstGeom prst="rect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1961f82a991_6_5"/>
            <p:cNvSpPr/>
            <p:nvPr/>
          </p:nvSpPr>
          <p:spPr>
            <a:xfrm>
              <a:off x="13710423" y="1502104"/>
              <a:ext cx="4114800" cy="547800"/>
            </a:xfrm>
            <a:prstGeom prst="rect">
              <a:avLst/>
            </a:prstGeom>
            <a:solidFill>
              <a:srgbClr val="666666"/>
            </a:solidFill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연체자 중 신용점수 600점 이상의 고객 비율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sp>
        <p:nvSpPr>
          <p:cNvPr id="1123" name="Google Shape;1123;g1961f82a991_6_5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4" name="Google Shape;1124;g1961f82a991_6_5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5" name="Google Shape;1125;g1961f82a991_6_5"/>
          <p:cNvSpPr/>
          <p:nvPr/>
        </p:nvSpPr>
        <p:spPr>
          <a:xfrm>
            <a:off x="817000" y="7386475"/>
            <a:ext cx="6324600" cy="64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oto Sans"/>
                <a:ea typeface="Noto Sans"/>
                <a:cs typeface="Noto Sans"/>
                <a:sym typeface="Noto Sans"/>
              </a:rPr>
              <a:t>신용평가는 회사마다 차이가 있음</a:t>
            </a:r>
            <a:endParaRPr sz="17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1126" name="Google Shape;1126;g1961f82a991_6_5"/>
          <p:cNvGrpSpPr/>
          <p:nvPr/>
        </p:nvGrpSpPr>
        <p:grpSpPr>
          <a:xfrm>
            <a:off x="893200" y="2742987"/>
            <a:ext cx="6128362" cy="4168313"/>
            <a:chOff x="1322050" y="2675588"/>
            <a:chExt cx="6819900" cy="4638675"/>
          </a:xfrm>
        </p:grpSpPr>
        <p:pic>
          <p:nvPicPr>
            <p:cNvPr id="1127" name="Google Shape;1127;g1961f82a991_6_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2050" y="2675588"/>
              <a:ext cx="6819900" cy="4638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8" name="Google Shape;1128;g1961f82a991_6_5"/>
            <p:cNvSpPr/>
            <p:nvPr/>
          </p:nvSpPr>
          <p:spPr>
            <a:xfrm>
              <a:off x="6332125" y="4213550"/>
              <a:ext cx="1313700" cy="2017500"/>
            </a:xfrm>
            <a:prstGeom prst="rect">
              <a:avLst/>
            </a:prstGeom>
            <a:noFill/>
            <a:ln cap="flat" cmpd="sng" w="762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g1961f82a991_6_5"/>
            <p:cNvSpPr/>
            <p:nvPr/>
          </p:nvSpPr>
          <p:spPr>
            <a:xfrm>
              <a:off x="5372795" y="2842903"/>
              <a:ext cx="999900" cy="3840600"/>
            </a:xfrm>
            <a:prstGeom prst="rect">
              <a:avLst/>
            </a:prstGeom>
            <a:noFill/>
            <a:ln cap="flat" cmpd="sng" w="7620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g1961f82a991_6_5"/>
          <p:cNvSpPr/>
          <p:nvPr/>
        </p:nvSpPr>
        <p:spPr>
          <a:xfrm>
            <a:off x="8731750" y="7065525"/>
            <a:ext cx="8729400" cy="96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oto Sans"/>
                <a:ea typeface="Noto Sans"/>
                <a:cs typeface="Noto Sans"/>
                <a:sym typeface="Noto Sans"/>
              </a:rPr>
              <a:t>신용점수가 높은 사람들을 받았지만 높은사람 중에서도 연체자가 존재.</a:t>
            </a:r>
            <a:endParaRPr sz="17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131" name="Google Shape;1131;g1961f82a991_6_5"/>
          <p:cNvSpPr txBox="1"/>
          <p:nvPr/>
        </p:nvSpPr>
        <p:spPr>
          <a:xfrm>
            <a:off x="417650" y="987763"/>
            <a:ext cx="632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2500" u="none" cap="none" strike="noStrike">
              <a:solidFill>
                <a:srgbClr val="3F3F3F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32" name="Google Shape;1132;g1961f82a991_6_5"/>
          <p:cNvSpPr txBox="1"/>
          <p:nvPr/>
        </p:nvSpPr>
        <p:spPr>
          <a:xfrm>
            <a:off x="551800" y="8651325"/>
            <a:ext cx="1730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Noto Sans"/>
                <a:ea typeface="Noto Sans"/>
                <a:cs typeface="Noto Sans"/>
                <a:sym typeface="Noto Sans"/>
              </a:rPr>
              <a:t>현재 외부로부터 돈주고산 신용평가모델이 제값못함 &gt;&gt;&gt; 우리 자체 신용평가모델 만들겠다!</a:t>
            </a:r>
            <a:endParaRPr sz="22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33" name="Google Shape;1133;g1961f82a991_6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g1961f82a991_6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7865" y="204817"/>
            <a:ext cx="2955602" cy="59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g1961f82a991_6_5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36" name="Google Shape;1136;g1961f82a991_6_5"/>
          <p:cNvSpPr txBox="1"/>
          <p:nvPr/>
        </p:nvSpPr>
        <p:spPr>
          <a:xfrm>
            <a:off x="1295400" y="266700"/>
            <a:ext cx="8122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데이터 분석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- 2) 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기존 신용평가체계 분석</a:t>
            </a:r>
            <a:endParaRPr sz="3000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1137" name="Google Shape;1137;g1961f82a991_6_5"/>
          <p:cNvGrpSpPr/>
          <p:nvPr/>
        </p:nvGrpSpPr>
        <p:grpSpPr>
          <a:xfrm>
            <a:off x="13715999" y="2757074"/>
            <a:ext cx="4114800" cy="4011283"/>
            <a:chOff x="13715999" y="2757074"/>
            <a:chExt cx="4114800" cy="4011283"/>
          </a:xfrm>
        </p:grpSpPr>
        <p:pic>
          <p:nvPicPr>
            <p:cNvPr id="1138" name="Google Shape;1138;g1961f82a991_6_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715999" y="2757074"/>
              <a:ext cx="4114800" cy="40112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" name="Google Shape;1139;g1961f82a991_6_5"/>
            <p:cNvSpPr/>
            <p:nvPr/>
          </p:nvSpPr>
          <p:spPr>
            <a:xfrm>
              <a:off x="13778100" y="6459725"/>
              <a:ext cx="1391700" cy="2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Noto Sans SemiBold"/>
                  <a:ea typeface="Noto Sans SemiBold"/>
                  <a:cs typeface="Noto Sans SemiBold"/>
                  <a:sym typeface="Noto Sans SemiBold"/>
                </a:rPr>
                <a:t>ScoreA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1140" name="Google Shape;1140;g1961f82a991_6_5"/>
            <p:cNvSpPr/>
            <p:nvPr/>
          </p:nvSpPr>
          <p:spPr>
            <a:xfrm>
              <a:off x="15077550" y="6459725"/>
              <a:ext cx="1391700" cy="2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Noto Sans SemiBold"/>
                  <a:ea typeface="Noto Sans SemiBold"/>
                  <a:cs typeface="Noto Sans SemiBold"/>
                  <a:sym typeface="Noto Sans SemiBold"/>
                </a:rPr>
                <a:t>ScoreB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1141" name="Google Shape;1141;g1961f82a991_6_5"/>
            <p:cNvSpPr/>
            <p:nvPr/>
          </p:nvSpPr>
          <p:spPr>
            <a:xfrm>
              <a:off x="16367700" y="6459725"/>
              <a:ext cx="1391700" cy="2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Noto Sans SemiBold"/>
                  <a:ea typeface="Noto Sans SemiBold"/>
                  <a:cs typeface="Noto Sans SemiBold"/>
                  <a:sym typeface="Noto Sans SemiBold"/>
                </a:rPr>
                <a:t>ScoreC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sp>
        <p:nvSpPr>
          <p:cNvPr id="1142" name="Google Shape;1142;g1961f82a991_6_5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961f82a991_3_88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8" name="Google Shape;1148;g1961f82a991_3_88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9" name="Google Shape;1149;g1961f82a991_3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625" y="1182000"/>
            <a:ext cx="15058604" cy="83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g1961f82a991_3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449" y="9632953"/>
            <a:ext cx="8798672" cy="5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g1961f82a991_3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7865" y="204817"/>
            <a:ext cx="2955602" cy="59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g1961f82a991_3_88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ko-KR" sz="61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53" name="Google Shape;1153;g1961f82a991_3_88"/>
          <p:cNvSpPr txBox="1"/>
          <p:nvPr/>
        </p:nvSpPr>
        <p:spPr>
          <a:xfrm>
            <a:off x="1295400" y="266700"/>
            <a:ext cx="6792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잠재원인 도출 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154" name="Google Shape;1154;g1961f82a991_3_88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61f82a991_28_0"/>
          <p:cNvSpPr/>
          <p:nvPr/>
        </p:nvSpPr>
        <p:spPr>
          <a:xfrm>
            <a:off x="644577" y="1758846"/>
            <a:ext cx="16983900" cy="22755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961f82a991_28_0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" name="Google Shape;177;g1961f82a991_28_0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g1961f82a991_28_0"/>
          <p:cNvSpPr txBox="1"/>
          <p:nvPr/>
        </p:nvSpPr>
        <p:spPr>
          <a:xfrm>
            <a:off x="1263446" y="3017501"/>
            <a:ext cx="454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건수 기준 7.90%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Noto Sans Light"/>
                <a:ea typeface="Noto Sans Light"/>
                <a:cs typeface="Noto Sans Light"/>
                <a:sym typeface="Noto Sans Light"/>
              </a:rPr>
              <a:t>금액</a:t>
            </a:r>
            <a:r>
              <a:rPr b="0" i="0" lang="ko-KR" sz="2400" u="none" cap="none" strike="noStrike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 기준 7.99%</a:t>
            </a:r>
            <a:endParaRPr b="0" i="0" sz="2400" u="none" cap="none" strike="noStrike">
              <a:solidFill>
                <a:srgbClr val="000000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179" name="Google Shape;179;g1961f82a991_28_0"/>
          <p:cNvSpPr txBox="1"/>
          <p:nvPr/>
        </p:nvSpPr>
        <p:spPr>
          <a:xfrm>
            <a:off x="12447639" y="3017492"/>
            <a:ext cx="454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낮은 금리를 제시하기 어려움</a:t>
            </a:r>
            <a:endParaRPr/>
          </a:p>
        </p:txBody>
      </p:sp>
      <p:sp>
        <p:nvSpPr>
          <p:cNvPr id="180" name="Google Shape;180;g1961f82a991_28_0"/>
          <p:cNvSpPr txBox="1"/>
          <p:nvPr/>
        </p:nvSpPr>
        <p:spPr>
          <a:xfrm>
            <a:off x="6855543" y="3017501"/>
            <a:ext cx="454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우리 고객의 특성을 충분히 반영하지 않음</a:t>
            </a:r>
            <a:endParaRPr/>
          </a:p>
        </p:txBody>
      </p:sp>
      <p:sp>
        <p:nvSpPr>
          <p:cNvPr id="181" name="Google Shape;181;g1961f82a991_28_0"/>
          <p:cNvSpPr/>
          <p:nvPr/>
        </p:nvSpPr>
        <p:spPr>
          <a:xfrm>
            <a:off x="8775292" y="4214885"/>
            <a:ext cx="708000" cy="87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2" name="Google Shape;182;g1961f82a991_28_0"/>
          <p:cNvGraphicFramePr/>
          <p:nvPr/>
        </p:nvGraphicFramePr>
        <p:xfrm>
          <a:off x="4038578" y="6708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{3698A6FB-E54C-46E0-B57B-86729152FEB1}</a:tableStyleId>
              </a:tblPr>
              <a:tblGrid>
                <a:gridCol w="3855575"/>
                <a:gridCol w="1643600"/>
                <a:gridCol w="1653575"/>
                <a:gridCol w="1573875"/>
                <a:gridCol w="1484225"/>
              </a:tblGrid>
              <a:tr h="644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24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측정지표(KPI)</a:t>
                      </a:r>
                      <a:endParaRPr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9800" marB="49800" marR="99600" marL="99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24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중요도</a:t>
                      </a:r>
                      <a:endParaRPr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24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2022년</a:t>
                      </a:r>
                      <a:endParaRPr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24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2023년</a:t>
                      </a:r>
                      <a:endParaRPr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24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2024년</a:t>
                      </a:r>
                      <a:endParaRPr sz="1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47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1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고객 연체율</a:t>
                      </a:r>
                      <a:r>
                        <a:rPr i="0" lang="ko-KR" sz="17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(%)</a:t>
                      </a:r>
                      <a:endParaRPr sz="17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65</a:t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1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7.9</a:t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1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6.5</a:t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1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2.0</a:t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1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신규 매출액</a:t>
                      </a:r>
                      <a:r>
                        <a:rPr i="0" lang="ko-KR" sz="1700" u="none" cap="none" strike="noStrike">
                          <a:solidFill>
                            <a:srgbClr val="000000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(</a:t>
                      </a:r>
                      <a:r>
                        <a:rPr lang="ko-KR" sz="1700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억원)</a:t>
                      </a:r>
                      <a:endParaRPr sz="17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35</a:t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300</a:t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450</a:t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600</a:t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자체 신용평가 모델 정확도</a:t>
                      </a:r>
                      <a:r>
                        <a:rPr lang="ko-KR" sz="1700">
                          <a:solidFill>
                            <a:schemeClr val="dk1"/>
                          </a:solidFill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(%)</a:t>
                      </a:r>
                      <a:endParaRPr b="1" sz="21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9800" marB="49800" marR="99600" marL="99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50</a:t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70</a:t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u="none" cap="none" strike="noStrike">
                          <a:latin typeface="Noto Sans Thin"/>
                          <a:ea typeface="Noto Sans Thin"/>
                          <a:cs typeface="Noto Sans Thin"/>
                          <a:sym typeface="Noto Sans Thin"/>
                        </a:rPr>
                        <a:t>95</a:t>
                      </a:r>
                      <a:endParaRPr sz="2100" u="none" cap="none" strike="noStrike">
                        <a:latin typeface="Noto Sans Thin"/>
                        <a:ea typeface="Noto Sans Thin"/>
                        <a:cs typeface="Noto Sans Thin"/>
                        <a:sym typeface="Noto Sans Thin"/>
                      </a:endParaRPr>
                    </a:p>
                  </a:txBody>
                  <a:tcPr marT="49800" marB="49800" marR="99600" marL="99600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83" name="Google Shape;183;g1961f82a991_28_0"/>
          <p:cNvSpPr/>
          <p:nvPr/>
        </p:nvSpPr>
        <p:spPr>
          <a:xfrm>
            <a:off x="830825" y="1980725"/>
            <a:ext cx="5412600" cy="975300"/>
          </a:xfrm>
          <a:prstGeom prst="roundRect">
            <a:avLst>
              <a:gd fmla="val 16667" name="adj"/>
            </a:avLst>
          </a:prstGeom>
          <a:solidFill>
            <a:srgbClr val="4F62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타 캐피탈사 대비 높은 연체율</a:t>
            </a:r>
            <a:endParaRPr b="1" sz="2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4" name="Google Shape;184;g1961f82a991_28_0"/>
          <p:cNvSpPr/>
          <p:nvPr/>
        </p:nvSpPr>
        <p:spPr>
          <a:xfrm>
            <a:off x="6422925" y="1980725"/>
            <a:ext cx="5412600" cy="975300"/>
          </a:xfrm>
          <a:prstGeom prst="roundRect">
            <a:avLst>
              <a:gd fmla="val 16667" name="adj"/>
            </a:avLst>
          </a:prstGeom>
          <a:solidFill>
            <a:srgbClr val="4F62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기존 외부기관 신용평가 체계로는 </a:t>
            </a:r>
            <a:endParaRPr b="1" sz="2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연체 여부 파악 어려움</a:t>
            </a:r>
            <a:endParaRPr b="1" sz="2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5" name="Google Shape;185;g1961f82a991_28_0"/>
          <p:cNvSpPr/>
          <p:nvPr/>
        </p:nvSpPr>
        <p:spPr>
          <a:xfrm>
            <a:off x="12015025" y="1980725"/>
            <a:ext cx="5412600" cy="975300"/>
          </a:xfrm>
          <a:prstGeom prst="roundRect">
            <a:avLst>
              <a:gd fmla="val 16667" name="adj"/>
            </a:avLst>
          </a:prstGeom>
          <a:solidFill>
            <a:srgbClr val="4F62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신규 유입이 어려움</a:t>
            </a:r>
            <a:endParaRPr b="1" sz="2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6" name="Google Shape;186;g1961f82a991_28_0"/>
          <p:cNvSpPr/>
          <p:nvPr/>
        </p:nvSpPr>
        <p:spPr>
          <a:xfrm>
            <a:off x="830825" y="5315975"/>
            <a:ext cx="5412600" cy="831000"/>
          </a:xfrm>
          <a:prstGeom prst="roundRect">
            <a:avLst>
              <a:gd fmla="val 16667" name="adj"/>
            </a:avLst>
          </a:prstGeom>
          <a:solidFill>
            <a:srgbClr val="FEE599"/>
          </a:solidFill>
          <a:ln cap="flat" cmpd="sng" w="952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관리 시스템 구축으로 연체율 감축</a:t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7" name="Google Shape;187;g1961f82a991_28_0"/>
          <p:cNvSpPr/>
          <p:nvPr/>
        </p:nvSpPr>
        <p:spPr>
          <a:xfrm>
            <a:off x="6422925" y="5315975"/>
            <a:ext cx="5412600" cy="831000"/>
          </a:xfrm>
          <a:prstGeom prst="roundRect">
            <a:avLst>
              <a:gd fmla="val 16667" name="adj"/>
            </a:avLst>
          </a:prstGeom>
          <a:solidFill>
            <a:srgbClr val="FEE599"/>
          </a:solidFill>
          <a:ln cap="flat" cmpd="sng" w="952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자체 신용평가 모델 개발</a:t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8" name="Google Shape;188;g1961f82a991_28_0"/>
          <p:cNvSpPr/>
          <p:nvPr/>
        </p:nvSpPr>
        <p:spPr>
          <a:xfrm>
            <a:off x="12015025" y="5315975"/>
            <a:ext cx="5412600" cy="831000"/>
          </a:xfrm>
          <a:prstGeom prst="roundRect">
            <a:avLst>
              <a:gd fmla="val 16667" name="adj"/>
            </a:avLst>
          </a:prstGeom>
          <a:solidFill>
            <a:srgbClr val="FEE599"/>
          </a:solidFill>
          <a:ln cap="flat" cmpd="sng" w="952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저위험 잠재 고객 탐색하여 고객 유치</a:t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9" name="Google Shape;189;g1961f82a991_28_0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ko-KR" sz="61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0" name="Google Shape;190;g1961f82a991_28_0"/>
          <p:cNvSpPr txBox="1"/>
          <p:nvPr/>
        </p:nvSpPr>
        <p:spPr>
          <a:xfrm>
            <a:off x="1295400" y="266700"/>
            <a:ext cx="6792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현상 및 개선기회  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1" name="Google Shape;191;g1961f82a991_28_0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92" name="Google Shape;192;g1961f82a991_2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24c3782fc_1_3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g1924c3782fc_1_3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99" name="Google Shape;199;g1924c3782fc_1_3"/>
          <p:cNvGraphicFramePr/>
          <p:nvPr/>
        </p:nvGraphicFramePr>
        <p:xfrm>
          <a:off x="5935113" y="414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1811675"/>
                <a:gridCol w="1785025"/>
              </a:tblGrid>
              <a:tr h="39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항목명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의미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39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성별</a:t>
                      </a:r>
                      <a:endParaRPr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성별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연령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연령(년)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교육수준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교육수준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결혼상태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결혼상태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가족수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가족수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자녀수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자녀수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0" name="Google Shape;200;g1924c3782fc_1_3"/>
          <p:cNvGraphicFramePr/>
          <p:nvPr/>
        </p:nvGraphicFramePr>
        <p:xfrm>
          <a:off x="881950" y="22989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1621550"/>
                <a:gridCol w="3197675"/>
              </a:tblGrid>
              <a:tr h="19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항목명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의미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308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기존 차량 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소유 여부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대출신청 차량 이외의 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자동차 소유 여부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연체 여부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 상환여부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활성대출 유무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대출신청 당시 활성 대출 유무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3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 유형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대출유형(할부금융[장/단기],오토론)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대출신청 동행자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 신청시 동행자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차량가격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차량 가격(원,1500만원~6100만원)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현금비율</a:t>
                      </a:r>
                      <a:endParaRPr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현금비율(%,0,10,20,30)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대출기간</a:t>
                      </a:r>
                      <a:endParaRPr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대출기간(월,12,24,36,48)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대출잔여기간</a:t>
                      </a:r>
                      <a:endParaRPr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대출잔여기간(월)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금리유형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금리유형(고정,변동,혼합)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대출금리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대출금리(%)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대출금액</a:t>
                      </a:r>
                      <a:endParaRPr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대출금(원)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월납입액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월납입액(원)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대출잔액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대출잔액(원)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대출문의건수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대출 전년도 문의건수(건)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1" name="Google Shape;201;g1924c3782fc_1_3"/>
          <p:cNvGraphicFramePr/>
          <p:nvPr/>
        </p:nvGraphicFramePr>
        <p:xfrm>
          <a:off x="9777650" y="44128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1761825"/>
                <a:gridCol w="1805375"/>
              </a:tblGrid>
              <a:tr h="29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항목명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의미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29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수입 형태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수입 형태(유형)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수입등급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수입등급(년)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직업군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고객 직업군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직장유형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직장유형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 근속</a:t>
                      </a: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년</a:t>
                      </a:r>
                      <a:r>
                        <a:rPr lang="ko-KR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수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근속년수(년)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2" name="Google Shape;202;g1924c3782fc_1_3"/>
          <p:cNvGraphicFramePr/>
          <p:nvPr/>
        </p:nvGraphicFramePr>
        <p:xfrm>
          <a:off x="5919763" y="22989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1827025"/>
                <a:gridCol w="1785025"/>
              </a:tblGrid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항목명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의미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주거형태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주거형태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주거지 등급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주거형태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3" name="Google Shape;203;g1924c3782fc_1_3"/>
          <p:cNvGraphicFramePr/>
          <p:nvPr/>
        </p:nvGraphicFramePr>
        <p:xfrm>
          <a:off x="9745000" y="74088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1799925"/>
                <a:gridCol w="1799925"/>
              </a:tblGrid>
              <a:tr h="27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항목명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의미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27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ScoreA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신용점수(A사)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ScoreB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신용점수(B사)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ScoreC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신용점수(C사)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4" name="Google Shape;204;g1924c3782fc_1_3"/>
          <p:cNvGraphicFramePr/>
          <p:nvPr/>
        </p:nvGraphicFramePr>
        <p:xfrm>
          <a:off x="5884713" y="75936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1802575"/>
                <a:gridCol w="18445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항목명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의미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50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집주소 일치 여부</a:t>
                      </a:r>
                      <a:endParaRPr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집주소 일치 여부</a:t>
                      </a:r>
                      <a:endParaRPr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직장</a:t>
                      </a:r>
                      <a:r>
                        <a:rPr lang="ko-KR" sz="1300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주소 일치 여부</a:t>
                      </a:r>
                      <a:endParaRPr sz="1300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직장주소 일치 여부</a:t>
                      </a:r>
                      <a:endParaRPr sz="13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5" name="Google Shape;205;g1924c3782fc_1_3"/>
          <p:cNvGraphicFramePr/>
          <p:nvPr/>
        </p:nvGraphicFramePr>
        <p:xfrm>
          <a:off x="9745000" y="22989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{6B9DB47C-0DD4-454A-B6A7-B1CB0830ABD2}</a:tableStyleId>
              </a:tblPr>
              <a:tblGrid>
                <a:gridCol w="1524475"/>
                <a:gridCol w="2075375"/>
              </a:tblGrid>
              <a:tr h="23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항목명</a:t>
                      </a:r>
                      <a:endParaRPr sz="13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의미</a:t>
                      </a:r>
                      <a:endParaRPr sz="13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374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신분증갱신기간</a:t>
                      </a:r>
                      <a:endParaRPr sz="13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신분증 변경 후 경과기간</a:t>
                      </a:r>
                      <a:endParaRPr sz="12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고객정보</a:t>
                      </a:r>
                      <a:r>
                        <a:rPr lang="ko-KR" sz="1300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갱신기간</a:t>
                      </a:r>
                      <a:endParaRPr sz="1300">
                        <a:solidFill>
                          <a:schemeClr val="dk1"/>
                        </a:solidFill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고객정보 변경 후 경과기간</a:t>
                      </a:r>
                      <a:endParaRPr sz="12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휴대전화교체</a:t>
                      </a:r>
                      <a:r>
                        <a:rPr lang="ko-KR" sz="1300">
                          <a:solidFill>
                            <a:schemeClr val="dk1"/>
                          </a:solidFill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기간</a:t>
                      </a:r>
                      <a:endParaRPr sz="13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휴대전화 변경 후</a:t>
                      </a:r>
                      <a:r>
                        <a:rPr lang="ko-KR" sz="1200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 </a:t>
                      </a:r>
                      <a:r>
                        <a:rPr lang="ko-KR" sz="1200" u="none" cap="none" strike="noStrike">
                          <a:latin typeface="Noto Sans Light"/>
                          <a:ea typeface="Noto Sans Light"/>
                          <a:cs typeface="Noto Sans Light"/>
                          <a:sym typeface="Noto Sans Light"/>
                        </a:rPr>
                        <a:t>경과기간</a:t>
                      </a:r>
                      <a:endParaRPr sz="1200" u="none" cap="none" strike="noStrike">
                        <a:latin typeface="Noto Sans Light"/>
                        <a:ea typeface="Noto Sans Light"/>
                        <a:cs typeface="Noto Sans Light"/>
                        <a:sym typeface="Noto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6" name="Google Shape;206;g1924c3782fc_1_3"/>
          <p:cNvSpPr/>
          <p:nvPr/>
        </p:nvSpPr>
        <p:spPr>
          <a:xfrm>
            <a:off x="13542300" y="4333550"/>
            <a:ext cx="4005000" cy="185100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[제외된 변수]</a:t>
            </a:r>
            <a:endParaRPr b="1"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데이터구분자, 고객ID, 대출ID, </a:t>
            </a:r>
            <a:endParaRPr sz="1700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대출신청시간, 대출신청요일, </a:t>
            </a:r>
            <a:endParaRPr sz="1700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주택소유여부, 주택나이, 주택형태</a:t>
            </a:r>
            <a:endParaRPr sz="1700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207" name="Google Shape;207;g1924c3782fc_1_3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8" name="Google Shape;208;g1924c3782fc_1_3"/>
          <p:cNvSpPr txBox="1"/>
          <p:nvPr/>
        </p:nvSpPr>
        <p:spPr>
          <a:xfrm>
            <a:off x="1295400" y="266700"/>
            <a:ext cx="632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데이터 분석 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- 데이터 항목 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09" name="Google Shape;209;g1924c3782fc_1_3"/>
          <p:cNvSpPr/>
          <p:nvPr/>
        </p:nvSpPr>
        <p:spPr>
          <a:xfrm>
            <a:off x="881950" y="1826150"/>
            <a:ext cx="4819200" cy="3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대출정보 데이터</a:t>
            </a:r>
            <a:endParaRPr sz="18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0" name="Google Shape;210;g1924c3782fc_1_3"/>
          <p:cNvSpPr/>
          <p:nvPr/>
        </p:nvSpPr>
        <p:spPr>
          <a:xfrm>
            <a:off x="5884713" y="1826150"/>
            <a:ext cx="3647100" cy="3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주거정보</a:t>
            </a:r>
            <a:endParaRPr sz="18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1" name="Google Shape;211;g1924c3782fc_1_3"/>
          <p:cNvSpPr/>
          <p:nvPr/>
        </p:nvSpPr>
        <p:spPr>
          <a:xfrm>
            <a:off x="5884713" y="3635725"/>
            <a:ext cx="3647100" cy="3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개인정보 데이터</a:t>
            </a:r>
            <a:endParaRPr sz="18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2" name="Google Shape;212;g1924c3782fc_1_3"/>
          <p:cNvSpPr/>
          <p:nvPr/>
        </p:nvSpPr>
        <p:spPr>
          <a:xfrm>
            <a:off x="5884713" y="7080675"/>
            <a:ext cx="3647100" cy="3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주소 일치 여부</a:t>
            </a:r>
            <a:endParaRPr sz="18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3" name="Google Shape;213;g1924c3782fc_1_3"/>
          <p:cNvSpPr/>
          <p:nvPr/>
        </p:nvSpPr>
        <p:spPr>
          <a:xfrm>
            <a:off x="9748150" y="1826150"/>
            <a:ext cx="3596700" cy="3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변경 후 경과기간</a:t>
            </a:r>
            <a:endParaRPr sz="18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4" name="Google Shape;214;g1924c3782fc_1_3"/>
          <p:cNvSpPr/>
          <p:nvPr/>
        </p:nvSpPr>
        <p:spPr>
          <a:xfrm>
            <a:off x="9700825" y="6936050"/>
            <a:ext cx="3647100" cy="3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신용평가</a:t>
            </a:r>
            <a:endParaRPr sz="18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5" name="Google Shape;215;g1924c3782fc_1_3"/>
          <p:cNvSpPr/>
          <p:nvPr/>
        </p:nvSpPr>
        <p:spPr>
          <a:xfrm>
            <a:off x="9744850" y="3958300"/>
            <a:ext cx="3600000" cy="3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소득활동 데이터</a:t>
            </a:r>
            <a:endParaRPr sz="18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6" name="Google Shape;216;g1924c3782fc_1_3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17" name="Google Shape;217;g1924c3782fc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924c3782fc_1_3"/>
          <p:cNvSpPr/>
          <p:nvPr/>
        </p:nvSpPr>
        <p:spPr>
          <a:xfrm>
            <a:off x="304675" y="1061350"/>
            <a:ext cx="14857200" cy="504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전체 설명변수 중 분석에 유의한 36개의 변수 선택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961f82a991_54_8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g1961f82a991_54_8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g1961f82a991_54_8"/>
          <p:cNvSpPr/>
          <p:nvPr/>
        </p:nvSpPr>
        <p:spPr>
          <a:xfrm>
            <a:off x="693800" y="2150475"/>
            <a:ext cx="4114800" cy="532800"/>
          </a:xfrm>
          <a:prstGeom prst="roundRect">
            <a:avLst>
              <a:gd fmla="val 16667" name="adj"/>
            </a:avLst>
          </a:prstGeom>
          <a:solidFill>
            <a:srgbClr val="4F6228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목적</a:t>
            </a:r>
            <a:endParaRPr sz="25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26" name="Google Shape;226;g1961f82a991_54_8"/>
          <p:cNvSpPr/>
          <p:nvPr/>
        </p:nvSpPr>
        <p:spPr>
          <a:xfrm>
            <a:off x="4926241" y="2150475"/>
            <a:ext cx="4393500" cy="532800"/>
          </a:xfrm>
          <a:prstGeom prst="roundRect">
            <a:avLst>
              <a:gd fmla="val 16667" name="adj"/>
            </a:avLst>
          </a:prstGeom>
          <a:solidFill>
            <a:srgbClr val="4F6228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분석방법</a:t>
            </a:r>
            <a:endParaRPr sz="26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27" name="Google Shape;227;g1961f82a991_54_8"/>
          <p:cNvSpPr/>
          <p:nvPr/>
        </p:nvSpPr>
        <p:spPr>
          <a:xfrm>
            <a:off x="9446251" y="2150475"/>
            <a:ext cx="8188500" cy="532800"/>
          </a:xfrm>
          <a:prstGeom prst="roundRect">
            <a:avLst>
              <a:gd fmla="val 16667" name="adj"/>
            </a:avLst>
          </a:prstGeom>
          <a:solidFill>
            <a:srgbClr val="4F6228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주요 내용</a:t>
            </a:r>
            <a:endParaRPr sz="26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28" name="Google Shape;228;g1961f82a991_54_8"/>
          <p:cNvSpPr/>
          <p:nvPr/>
        </p:nvSpPr>
        <p:spPr>
          <a:xfrm>
            <a:off x="693800" y="2794050"/>
            <a:ext cx="4114800" cy="170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고객 및 대출특성 분석</a:t>
            </a: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으로 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</a:t>
            </a:r>
            <a:r>
              <a:rPr lang="ko-KR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핵심인자 파악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9" name="Google Shape;229;g1961f82a991_54_8"/>
          <p:cNvSpPr/>
          <p:nvPr/>
        </p:nvSpPr>
        <p:spPr>
          <a:xfrm>
            <a:off x="4992316" y="2794050"/>
            <a:ext cx="4251000" cy="5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Bar chart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0" name="Google Shape;230;g1961f82a991_54_8"/>
          <p:cNvSpPr/>
          <p:nvPr/>
        </p:nvSpPr>
        <p:spPr>
          <a:xfrm>
            <a:off x="4992325" y="3389419"/>
            <a:ext cx="4251000" cy="1111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Histogram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Kernel Density Estimation(KDE)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1" name="Google Shape;231;g1961f82a991_54_8"/>
          <p:cNvSpPr/>
          <p:nvPr/>
        </p:nvSpPr>
        <p:spPr>
          <a:xfrm>
            <a:off x="9539950" y="2764075"/>
            <a:ext cx="8094900" cy="173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목표변수(연체여부)에 대한 핵심인자를 확인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이후 작성될 모델의 설명변수 및 가중치에 핵심인자 활용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2" name="Google Shape;232;g1961f82a991_54_8"/>
          <p:cNvSpPr/>
          <p:nvPr/>
        </p:nvSpPr>
        <p:spPr>
          <a:xfrm>
            <a:off x="4992316" y="4664188"/>
            <a:ext cx="4251000" cy="510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XGBoost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3" name="Google Shape;233;g1961f82a991_54_8"/>
          <p:cNvSpPr/>
          <p:nvPr/>
        </p:nvSpPr>
        <p:spPr>
          <a:xfrm>
            <a:off x="4992316" y="5239951"/>
            <a:ext cx="4251000" cy="510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Gradient Boosting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4" name="Google Shape;234;g1961f82a991_54_8"/>
          <p:cNvSpPr/>
          <p:nvPr/>
        </p:nvSpPr>
        <p:spPr>
          <a:xfrm>
            <a:off x="693800" y="4699050"/>
            <a:ext cx="4114800" cy="1051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자체 신용 평가 모델</a:t>
            </a: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개발을 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위한 핵심인자 파악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5" name="Google Shape;235;g1961f82a991_54_8"/>
          <p:cNvSpPr/>
          <p:nvPr/>
        </p:nvSpPr>
        <p:spPr>
          <a:xfrm>
            <a:off x="693800" y="5842050"/>
            <a:ext cx="4114800" cy="290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연체율 감축 및 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저위험 잠재 고객 탐색을 위한 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관리 시스템 </a:t>
            </a: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개발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6" name="Google Shape;236;g1961f82a991_54_8"/>
          <p:cNvSpPr/>
          <p:nvPr/>
        </p:nvSpPr>
        <p:spPr>
          <a:xfrm>
            <a:off x="4992316" y="6451650"/>
            <a:ext cx="4251000" cy="5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Decision Tree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7" name="Google Shape;237;g1961f82a991_54_8"/>
          <p:cNvSpPr/>
          <p:nvPr/>
        </p:nvSpPr>
        <p:spPr>
          <a:xfrm>
            <a:off x="4992316" y="7047030"/>
            <a:ext cx="4251000" cy="5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Random Forest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8" name="Google Shape;238;g1961f82a991_54_8"/>
          <p:cNvSpPr/>
          <p:nvPr/>
        </p:nvSpPr>
        <p:spPr>
          <a:xfrm>
            <a:off x="4992316" y="7648213"/>
            <a:ext cx="4251000" cy="5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Gradient Boosting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9" name="Google Shape;239;g1961f82a991_54_8"/>
          <p:cNvSpPr/>
          <p:nvPr/>
        </p:nvSpPr>
        <p:spPr>
          <a:xfrm>
            <a:off x="4992316" y="8223976"/>
            <a:ext cx="4251000" cy="5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XGBoost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0" name="Google Shape;240;g1961f82a991_54_8"/>
          <p:cNvSpPr/>
          <p:nvPr/>
        </p:nvSpPr>
        <p:spPr>
          <a:xfrm>
            <a:off x="9539950" y="5902950"/>
            <a:ext cx="8094900" cy="2838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기존 고객 데이터와 대출 신청 고객 데이터의 유사성 파악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기존 고객의 데이터를 통해 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신규고객의 연체여부를 예측하는 모델 생성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1" name="Google Shape;241;g1961f82a991_54_8"/>
          <p:cNvSpPr/>
          <p:nvPr/>
        </p:nvSpPr>
        <p:spPr>
          <a:xfrm>
            <a:off x="9539947" y="4669075"/>
            <a:ext cx="8094900" cy="1051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기존 신용평가지표 예측 모델의 핵심인자 도출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연체 예측 모델의 핵심인자 도출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2" name="Google Shape;242;g1961f82a991_54_8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3" name="Google Shape;243;g1961f82a991_54_8"/>
          <p:cNvSpPr txBox="1"/>
          <p:nvPr/>
        </p:nvSpPr>
        <p:spPr>
          <a:xfrm>
            <a:off x="1295400" y="266700"/>
            <a:ext cx="6792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데이터 분석 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- 분석계획 수립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4" name="Google Shape;244;g1961f82a991_54_8"/>
          <p:cNvSpPr/>
          <p:nvPr/>
        </p:nvSpPr>
        <p:spPr>
          <a:xfrm>
            <a:off x="4997491" y="5902950"/>
            <a:ext cx="4251000" cy="5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F62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Bar Chart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5" name="Google Shape;245;g1961f82a991_54_8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46" name="Google Shape;246;g1961f82a991_5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g1961f82a991_27_48"/>
          <p:cNvGrpSpPr/>
          <p:nvPr/>
        </p:nvGrpSpPr>
        <p:grpSpPr>
          <a:xfrm>
            <a:off x="3059875" y="1973552"/>
            <a:ext cx="12197928" cy="7540022"/>
            <a:chOff x="985757" y="3405361"/>
            <a:chExt cx="8624101" cy="4587225"/>
          </a:xfrm>
        </p:grpSpPr>
        <p:sp>
          <p:nvSpPr>
            <p:cNvPr id="252" name="Google Shape;252;g1961f82a991_27_48"/>
            <p:cNvSpPr/>
            <p:nvPr/>
          </p:nvSpPr>
          <p:spPr>
            <a:xfrm>
              <a:off x="985758" y="3644686"/>
              <a:ext cx="8624100" cy="43479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1961f82a991_27_48"/>
            <p:cNvSpPr/>
            <p:nvPr/>
          </p:nvSpPr>
          <p:spPr>
            <a:xfrm>
              <a:off x="985757" y="3405361"/>
              <a:ext cx="8624100" cy="3333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재직자 / 퇴직자</a:t>
              </a:r>
              <a:r>
                <a:rPr lang="ko-KR" sz="240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 데이터 분리</a:t>
              </a:r>
              <a:endParaRPr b="0" i="0" sz="24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sp>
        <p:nvSpPr>
          <p:cNvPr id="254" name="Google Shape;254;g1961f82a991_27_48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g1961f82a991_27_48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g1961f82a991_27_48"/>
          <p:cNvSpPr/>
          <p:nvPr/>
        </p:nvSpPr>
        <p:spPr>
          <a:xfrm>
            <a:off x="9771500" y="3515775"/>
            <a:ext cx="4635900" cy="39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79,112개 </a:t>
            </a:r>
            <a:r>
              <a:rPr lang="ko-KR" sz="2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→</a:t>
            </a:r>
            <a:r>
              <a:rPr lang="ko-KR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76,044개 (3.9% 삭제)</a:t>
            </a:r>
            <a:endParaRPr sz="1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7" name="Google Shape;257;g1961f82a991_27_48"/>
          <p:cNvSpPr txBox="1"/>
          <p:nvPr/>
        </p:nvSpPr>
        <p:spPr>
          <a:xfrm>
            <a:off x="3596348" y="8066437"/>
            <a:ext cx="5192400" cy="101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재직자와 퇴직자 데이터를 분리하여</a:t>
            </a:r>
            <a:endParaRPr sz="2150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50">
                <a:solidFill>
                  <a:srgbClr val="1D1C1D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개별 데이터 정제</a:t>
            </a:r>
            <a:endParaRPr sz="2150">
              <a:solidFill>
                <a:srgbClr val="1D1C1D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8" name="Google Shape;258;g1961f82a991_27_48"/>
          <p:cNvSpPr/>
          <p:nvPr/>
        </p:nvSpPr>
        <p:spPr>
          <a:xfrm>
            <a:off x="9771500" y="6747378"/>
            <a:ext cx="4635900" cy="39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15,119개 </a:t>
            </a:r>
            <a:r>
              <a:rPr lang="ko-KR" sz="2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→</a:t>
            </a:r>
            <a:r>
              <a:rPr lang="ko-KR" sz="19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14,511개 (4.0% 삭제)</a:t>
            </a:r>
            <a:endParaRPr sz="1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aphicFrame>
        <p:nvGraphicFramePr>
          <p:cNvPr id="259" name="Google Shape;259;g1961f82a991_27_48"/>
          <p:cNvGraphicFramePr/>
          <p:nvPr/>
        </p:nvGraphicFramePr>
        <p:xfrm>
          <a:off x="9461600" y="409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{C06955B3-A87F-46E0-8613-904CB9810424}</a:tableStyleId>
              </a:tblPr>
              <a:tblGrid>
                <a:gridCol w="1382825"/>
                <a:gridCol w="38728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결측치 대체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근속년수, 수입등급, 거주지 등급(총 3개)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결측치 제거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신분증 갱신기간, 휴대전화 교체기간, 주거형태(총 3개)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미사용 변수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주택형태(총 1개)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60" name="Google Shape;260;g1961f82a991_27_48"/>
          <p:cNvGraphicFramePr/>
          <p:nvPr/>
        </p:nvGraphicFramePr>
        <p:xfrm>
          <a:off x="9452475" y="726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{C06955B3-A87F-46E0-8613-904CB9810424}</a:tableStyleId>
              </a:tblPr>
              <a:tblGrid>
                <a:gridCol w="1296400"/>
                <a:gridCol w="39593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결측치 대체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수입등급, 거주지 등급, 주거형태(총 3개)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결측치 제거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신분증 갱신기간, 휴대전화 교체기간 (총2개)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미사용 변수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수입형태, 직업군, 직장주소일치여부, 직장유형, 근속년수, 대출유형, 활성대출 유무(총 7개)</a:t>
                      </a:r>
                      <a:endParaRPr sz="15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61" name="Google Shape;261;g1961f82a991_27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670" y="2924687"/>
            <a:ext cx="5669767" cy="46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961f82a991_27_48"/>
          <p:cNvSpPr/>
          <p:nvPr/>
        </p:nvSpPr>
        <p:spPr>
          <a:xfrm>
            <a:off x="9343100" y="2758200"/>
            <a:ext cx="5492700" cy="47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재직자</a:t>
            </a:r>
            <a:r>
              <a:rPr lang="ko-KR" sz="24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데이터 정제</a:t>
            </a:r>
            <a:endParaRPr sz="24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63" name="Google Shape;263;g1961f82a991_27_48"/>
          <p:cNvSpPr/>
          <p:nvPr/>
        </p:nvSpPr>
        <p:spPr>
          <a:xfrm>
            <a:off x="9333975" y="6012038"/>
            <a:ext cx="5492700" cy="47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퇴직자</a:t>
            </a:r>
            <a:r>
              <a:rPr lang="ko-KR" sz="24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데이터 정제</a:t>
            </a:r>
            <a:endParaRPr sz="24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64" name="Google Shape;264;g1961f82a991_27_48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5" name="Google Shape;265;g1961f82a991_27_48"/>
          <p:cNvSpPr txBox="1"/>
          <p:nvPr/>
        </p:nvSpPr>
        <p:spPr>
          <a:xfrm>
            <a:off x="1295400" y="266700"/>
            <a:ext cx="632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데이터 분석 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- 데이터 정제 </a:t>
            </a:r>
            <a:endParaRPr b="0" i="0" sz="30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66" name="Google Shape;266;g1961f82a991_27_48"/>
          <p:cNvSpPr/>
          <p:nvPr/>
        </p:nvSpPr>
        <p:spPr>
          <a:xfrm>
            <a:off x="304675" y="1061350"/>
            <a:ext cx="14858400" cy="504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재직자와 퇴직자 데이터 사이에 다른 특성이 존재하여 데이터를 분리함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7" name="Google Shape;267;g1961f82a991_27_48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68" name="Google Shape;268;g1961f82a991_27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95b8955ffb_0_0"/>
          <p:cNvSpPr/>
          <p:nvPr/>
        </p:nvSpPr>
        <p:spPr>
          <a:xfrm>
            <a:off x="164285" y="148937"/>
            <a:ext cx="140400" cy="646200"/>
          </a:xfrm>
          <a:prstGeom prst="rect">
            <a:avLst/>
          </a:prstGeom>
          <a:solidFill>
            <a:srgbClr val="4F62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g195b8955ffb_0_0"/>
          <p:cNvCxnSpPr/>
          <p:nvPr/>
        </p:nvCxnSpPr>
        <p:spPr>
          <a:xfrm>
            <a:off x="150725" y="874100"/>
            <a:ext cx="18002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5" name="Google Shape;275;g195b8955ffb_0_0"/>
          <p:cNvGrpSpPr/>
          <p:nvPr/>
        </p:nvGrpSpPr>
        <p:grpSpPr>
          <a:xfrm>
            <a:off x="12146906" y="1933103"/>
            <a:ext cx="5670194" cy="7609617"/>
            <a:chOff x="13710420" y="1502103"/>
            <a:chExt cx="4114800" cy="5144066"/>
          </a:xfrm>
        </p:grpSpPr>
        <p:sp>
          <p:nvSpPr>
            <p:cNvPr id="276" name="Google Shape;276;g195b8955ffb_0_0"/>
            <p:cNvSpPr/>
            <p:nvPr/>
          </p:nvSpPr>
          <p:spPr>
            <a:xfrm>
              <a:off x="13710420" y="1754969"/>
              <a:ext cx="4114800" cy="4891200"/>
            </a:xfrm>
            <a:prstGeom prst="rect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95b8955ffb_0_0"/>
            <p:cNvSpPr/>
            <p:nvPr/>
          </p:nvSpPr>
          <p:spPr>
            <a:xfrm>
              <a:off x="13710420" y="1502103"/>
              <a:ext cx="4114800" cy="431700"/>
            </a:xfrm>
            <a:prstGeom prst="rect">
              <a:avLst/>
            </a:prstGeom>
            <a:solidFill>
              <a:srgbClr val="666666"/>
            </a:solidFill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퇴직자 연체여부 핵심인자</a:t>
              </a:r>
              <a:endParaRPr b="1" i="0" sz="2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278" name="Google Shape;278;g195b8955ffb_0_0"/>
          <p:cNvSpPr txBox="1"/>
          <p:nvPr/>
        </p:nvSpPr>
        <p:spPr>
          <a:xfrm>
            <a:off x="417650" y="987763"/>
            <a:ext cx="632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2500" u="none" cap="none" strike="noStrike">
              <a:solidFill>
                <a:srgbClr val="3F3F3F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pSp>
        <p:nvGrpSpPr>
          <p:cNvPr id="279" name="Google Shape;279;g195b8955ffb_0_0"/>
          <p:cNvGrpSpPr/>
          <p:nvPr/>
        </p:nvGrpSpPr>
        <p:grpSpPr>
          <a:xfrm>
            <a:off x="417651" y="1933202"/>
            <a:ext cx="11547363" cy="7609782"/>
            <a:chOff x="189052" y="1285913"/>
            <a:chExt cx="4114800" cy="5058350"/>
          </a:xfrm>
        </p:grpSpPr>
        <p:sp>
          <p:nvSpPr>
            <p:cNvPr id="280" name="Google Shape;280;g195b8955ffb_0_0"/>
            <p:cNvSpPr/>
            <p:nvPr/>
          </p:nvSpPr>
          <p:spPr>
            <a:xfrm>
              <a:off x="189052" y="1643864"/>
              <a:ext cx="4114800" cy="4700400"/>
            </a:xfrm>
            <a:prstGeom prst="rect">
              <a:avLst/>
            </a:prstGeom>
            <a:noFill/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195b8955ffb_0_0"/>
            <p:cNvSpPr/>
            <p:nvPr/>
          </p:nvSpPr>
          <p:spPr>
            <a:xfrm>
              <a:off x="189052" y="1285913"/>
              <a:ext cx="4114800" cy="417600"/>
            </a:xfrm>
            <a:prstGeom prst="rect">
              <a:avLst/>
            </a:prstGeom>
            <a:solidFill>
              <a:srgbClr val="4F6228"/>
            </a:solidFill>
            <a:ln cap="flat" cmpd="sng" w="28575">
              <a:solidFill>
                <a:srgbClr val="4F62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재직자 연체여부 핵심인자</a:t>
              </a:r>
              <a:endParaRPr b="1" i="0" sz="2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82" name="Google Shape;282;g195b8955ffb_0_0"/>
          <p:cNvGrpSpPr/>
          <p:nvPr/>
        </p:nvGrpSpPr>
        <p:grpSpPr>
          <a:xfrm>
            <a:off x="5359568" y="2842678"/>
            <a:ext cx="6422404" cy="4646178"/>
            <a:chOff x="1163023" y="3029236"/>
            <a:chExt cx="7107574" cy="4721725"/>
          </a:xfrm>
        </p:grpSpPr>
        <p:pic>
          <p:nvPicPr>
            <p:cNvPr id="283" name="Google Shape;283;g195b8955ffb_0_0"/>
            <p:cNvPicPr preferRelativeResize="0"/>
            <p:nvPr/>
          </p:nvPicPr>
          <p:blipFill rotWithShape="1">
            <a:blip r:embed="rId3">
              <a:alphaModFix/>
            </a:blip>
            <a:srcRect b="0" l="0" r="0" t="12418"/>
            <a:stretch/>
          </p:blipFill>
          <p:spPr>
            <a:xfrm>
              <a:off x="1163023" y="3029236"/>
              <a:ext cx="7107574" cy="4721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4" name="Google Shape;284;g195b8955ffb_0_0"/>
            <p:cNvCxnSpPr/>
            <p:nvPr/>
          </p:nvCxnSpPr>
          <p:spPr>
            <a:xfrm flipH="1" rot="10800000">
              <a:off x="1342000" y="4274600"/>
              <a:ext cx="6863700" cy="52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85" name="Google Shape;285;g195b8955ffb_0_0"/>
          <p:cNvSpPr txBox="1"/>
          <p:nvPr/>
        </p:nvSpPr>
        <p:spPr>
          <a:xfrm>
            <a:off x="376989" y="-28425"/>
            <a:ext cx="281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ko-KR" sz="6100" u="none" cap="none" strike="noStrike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i="0" sz="6100" u="none" cap="none" strike="noStrike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6" name="Google Shape;286;g195b8955ffb_0_0"/>
          <p:cNvSpPr txBox="1"/>
          <p:nvPr/>
        </p:nvSpPr>
        <p:spPr>
          <a:xfrm>
            <a:off x="1295400" y="266700"/>
            <a:ext cx="9799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데이터 분석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- 1) </a:t>
            </a:r>
            <a:r>
              <a:rPr lang="ko-KR" sz="3000">
                <a:solidFill>
                  <a:srgbClr val="3F3F3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재직자ㆍ퇴직자 별 연체 특성 분석</a:t>
            </a:r>
            <a:endParaRPr sz="3000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000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287" name="Google Shape;287;g195b8955ffb_0_0"/>
          <p:cNvGrpSpPr/>
          <p:nvPr/>
        </p:nvGrpSpPr>
        <p:grpSpPr>
          <a:xfrm>
            <a:off x="12244626" y="2803322"/>
            <a:ext cx="5419880" cy="4646244"/>
            <a:chOff x="9549838" y="2473175"/>
            <a:chExt cx="6788426" cy="5391325"/>
          </a:xfrm>
        </p:grpSpPr>
        <p:pic>
          <p:nvPicPr>
            <p:cNvPr id="288" name="Google Shape;288;g195b8955ffb_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49838" y="2473175"/>
              <a:ext cx="6788426" cy="539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g195b8955ffb_0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573875" y="2473175"/>
              <a:ext cx="2740365" cy="775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0" name="Google Shape;290;g195b8955ffb_0_0"/>
            <p:cNvCxnSpPr/>
            <p:nvPr/>
          </p:nvCxnSpPr>
          <p:spPr>
            <a:xfrm flipH="1" rot="10800000">
              <a:off x="9564414" y="5119424"/>
              <a:ext cx="6450300" cy="17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pic>
        <p:nvPicPr>
          <p:cNvPr id="291" name="Google Shape;291;g195b8955ff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725" y="2690424"/>
            <a:ext cx="4766700" cy="321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95b8955ff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150" y="6222249"/>
            <a:ext cx="4766699" cy="32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195b8955ffb_0_0"/>
          <p:cNvSpPr/>
          <p:nvPr/>
        </p:nvSpPr>
        <p:spPr>
          <a:xfrm>
            <a:off x="10699225" y="3087474"/>
            <a:ext cx="1020600" cy="4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oto Sans Medium"/>
                <a:ea typeface="Noto Sans Medium"/>
                <a:cs typeface="Noto Sans Medium"/>
                <a:sym typeface="Noto Sans Medium"/>
              </a:rPr>
              <a:t>연체율 </a:t>
            </a:r>
            <a:endParaRPr sz="19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94" name="Google Shape;294;g195b8955ffb_0_0"/>
          <p:cNvSpPr/>
          <p:nvPr/>
        </p:nvSpPr>
        <p:spPr>
          <a:xfrm>
            <a:off x="1936855" y="2869379"/>
            <a:ext cx="3221700" cy="91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oto Sans"/>
                <a:ea typeface="Noto Sans"/>
                <a:cs typeface="Noto Sans"/>
                <a:sym typeface="Noto Sans"/>
              </a:rPr>
              <a:t>근속년수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u="sng">
                <a:latin typeface="Noto Sans Medium"/>
                <a:ea typeface="Noto Sans Medium"/>
                <a:cs typeface="Noto Sans Medium"/>
                <a:sym typeface="Noto Sans Medium"/>
              </a:rPr>
              <a:t>5년 이내</a:t>
            </a:r>
            <a:r>
              <a:rPr lang="ko-KR" sz="1300">
                <a:latin typeface="Noto Sans Medium"/>
                <a:ea typeface="Noto Sans Medium"/>
                <a:cs typeface="Noto Sans Medium"/>
                <a:sym typeface="Noto Sans Medium"/>
              </a:rPr>
              <a:t>인 경우 </a:t>
            </a:r>
            <a:endParaRPr sz="13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oto Sans Medium"/>
                <a:ea typeface="Noto Sans Medium"/>
                <a:cs typeface="Noto Sans Medium"/>
                <a:sym typeface="Noto Sans Medium"/>
              </a:rPr>
              <a:t>정상상환보다 연체가 더 많음</a:t>
            </a:r>
            <a:endParaRPr sz="13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95" name="Google Shape;295;g195b8955ffb_0_0"/>
          <p:cNvSpPr/>
          <p:nvPr/>
        </p:nvSpPr>
        <p:spPr>
          <a:xfrm>
            <a:off x="2681725" y="8538224"/>
            <a:ext cx="2449200" cy="736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oto Sans"/>
                <a:ea typeface="Noto Sans"/>
                <a:cs typeface="Noto Sans"/>
                <a:sym typeface="Noto Sans"/>
              </a:rPr>
              <a:t>연령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u="sng">
                <a:latin typeface="Noto Sans Medium"/>
                <a:ea typeface="Noto Sans Medium"/>
                <a:cs typeface="Noto Sans Medium"/>
                <a:sym typeface="Noto Sans Medium"/>
              </a:rPr>
              <a:t>30대 후반 이하</a:t>
            </a:r>
            <a:r>
              <a:rPr lang="ko-KR" sz="1300">
                <a:latin typeface="Noto Sans Medium"/>
                <a:ea typeface="Noto Sans Medium"/>
                <a:cs typeface="Noto Sans Medium"/>
                <a:sym typeface="Noto Sans Medium"/>
              </a:rPr>
              <a:t>인 경우 </a:t>
            </a:r>
            <a:endParaRPr sz="13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oto Sans Medium"/>
                <a:ea typeface="Noto Sans Medium"/>
                <a:cs typeface="Noto Sans Medium"/>
                <a:sym typeface="Noto Sans Medium"/>
              </a:rPr>
              <a:t>정상상환보다 연체가 더 많음</a:t>
            </a:r>
            <a:endParaRPr sz="13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96" name="Google Shape;296;g195b8955ffb_0_0"/>
          <p:cNvSpPr/>
          <p:nvPr/>
        </p:nvSpPr>
        <p:spPr>
          <a:xfrm>
            <a:off x="1018644" y="2773495"/>
            <a:ext cx="1020600" cy="2963400"/>
          </a:xfrm>
          <a:prstGeom prst="rect">
            <a:avLst/>
          </a:prstGeom>
          <a:noFill/>
          <a:ln cap="flat" cmpd="sng" w="38100">
            <a:solidFill>
              <a:srgbClr val="A3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95b8955ffb_0_0"/>
          <p:cNvSpPr/>
          <p:nvPr/>
        </p:nvSpPr>
        <p:spPr>
          <a:xfrm>
            <a:off x="1409454" y="6356863"/>
            <a:ext cx="1293600" cy="2946300"/>
          </a:xfrm>
          <a:prstGeom prst="rect">
            <a:avLst/>
          </a:prstGeom>
          <a:noFill/>
          <a:ln cap="flat" cmpd="sng" w="38100">
            <a:solidFill>
              <a:srgbClr val="A3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95b8955ffb_0_0"/>
          <p:cNvSpPr/>
          <p:nvPr/>
        </p:nvSpPr>
        <p:spPr>
          <a:xfrm>
            <a:off x="6353500" y="2925899"/>
            <a:ext cx="827700" cy="4579800"/>
          </a:xfrm>
          <a:prstGeom prst="rect">
            <a:avLst/>
          </a:prstGeom>
          <a:noFill/>
          <a:ln cap="flat" cmpd="sng" w="114300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95b8955ffb_0_0"/>
          <p:cNvSpPr/>
          <p:nvPr/>
        </p:nvSpPr>
        <p:spPr>
          <a:xfrm>
            <a:off x="9998500" y="4722950"/>
            <a:ext cx="827700" cy="2733600"/>
          </a:xfrm>
          <a:prstGeom prst="rect">
            <a:avLst/>
          </a:prstGeom>
          <a:noFill/>
          <a:ln cap="flat" cmpd="sng" w="114300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95b8955ffb_0_0"/>
          <p:cNvSpPr/>
          <p:nvPr/>
        </p:nvSpPr>
        <p:spPr>
          <a:xfrm>
            <a:off x="13212800" y="3420174"/>
            <a:ext cx="827700" cy="4089000"/>
          </a:xfrm>
          <a:prstGeom prst="rect">
            <a:avLst/>
          </a:prstGeom>
          <a:noFill/>
          <a:ln cap="flat" cmpd="sng" w="114300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95b8955ffb_0_0"/>
          <p:cNvSpPr/>
          <p:nvPr/>
        </p:nvSpPr>
        <p:spPr>
          <a:xfrm>
            <a:off x="16817093" y="5658350"/>
            <a:ext cx="827700" cy="1782300"/>
          </a:xfrm>
          <a:prstGeom prst="rect">
            <a:avLst/>
          </a:prstGeom>
          <a:noFill/>
          <a:ln cap="flat" cmpd="sng" w="114300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95b8955ffb_0_0"/>
          <p:cNvSpPr/>
          <p:nvPr/>
        </p:nvSpPr>
        <p:spPr>
          <a:xfrm>
            <a:off x="16402425" y="3087474"/>
            <a:ext cx="1020600" cy="4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oto Sans Medium"/>
                <a:ea typeface="Noto Sans Medium"/>
                <a:cs typeface="Noto Sans Medium"/>
                <a:sym typeface="Noto Sans Medium"/>
              </a:rPr>
              <a:t>연체율 </a:t>
            </a:r>
            <a:endParaRPr sz="19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aphicFrame>
        <p:nvGraphicFramePr>
          <p:cNvPr id="303" name="Google Shape;303;g195b8955ffb_0_0"/>
          <p:cNvGraphicFramePr/>
          <p:nvPr/>
        </p:nvGraphicFramePr>
        <p:xfrm>
          <a:off x="6742238" y="78014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{C06955B3-A87F-46E0-8613-904CB9810424}</a:tableStyleId>
              </a:tblPr>
              <a:tblGrid>
                <a:gridCol w="4352650"/>
              </a:tblGrid>
              <a:tr h="19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재직자의 연체여부</a:t>
                      </a:r>
                      <a:endParaRPr sz="1300"/>
                    </a:p>
                  </a:txBody>
                  <a:tcPr marT="91425" marB="91425" marR="91425" marL="91425" anchor="ctr">
                    <a:solidFill>
                      <a:srgbClr val="E1EFD8"/>
                    </a:solidFill>
                  </a:tcPr>
                </a:tc>
              </a:tr>
              <a:tr h="100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(+)수입 불안정 외 2개의 설명변수</a:t>
                      </a:r>
                      <a:endParaRPr sz="1800">
                        <a:solidFill>
                          <a:schemeClr val="dk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(-)고정금리 외 2개의 설명변수</a:t>
                      </a:r>
                      <a:endParaRPr sz="1800">
                        <a:solidFill>
                          <a:schemeClr val="dk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의 영향을 받음.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304" name="Google Shape;304;g195b8955ffb_0_0"/>
          <p:cNvGraphicFramePr/>
          <p:nvPr/>
        </p:nvGraphicFramePr>
        <p:xfrm>
          <a:off x="12838238" y="78305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{C06955B3-A87F-46E0-8613-904CB9810424}</a:tableStyleId>
              </a:tblPr>
              <a:tblGrid>
                <a:gridCol w="4352650"/>
              </a:tblGrid>
              <a:tr h="4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퇴직자의 연체여부</a:t>
                      </a:r>
                      <a:endParaRPr b="1" sz="1300"/>
                    </a:p>
                  </a:txBody>
                  <a:tcPr marT="91425" marB="91425" marR="91425" marL="91425" anchor="ctr">
                    <a:solidFill>
                      <a:srgbClr val="E1EFD8"/>
                    </a:solidFill>
                  </a:tcPr>
                </a:tc>
              </a:tr>
              <a:tr h="9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(+)공공장기임대 외 1개의 설명변수</a:t>
                      </a:r>
                      <a:endParaRPr sz="1800">
                        <a:solidFill>
                          <a:schemeClr val="dk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(-)학력(학사이상)외 2개의 설명변수</a:t>
                      </a:r>
                      <a:endParaRPr sz="1800">
                        <a:solidFill>
                          <a:schemeClr val="dk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의 영향을 받음.</a:t>
                      </a:r>
                      <a:endParaRPr sz="1600">
                        <a:solidFill>
                          <a:schemeClr val="dk1"/>
                        </a:solidFill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05" name="Google Shape;305;g195b8955ffb_0_0"/>
          <p:cNvSpPr/>
          <p:nvPr/>
        </p:nvSpPr>
        <p:spPr>
          <a:xfrm>
            <a:off x="304675" y="1061350"/>
            <a:ext cx="14858400" cy="504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재직자는 수입불안정과 고정금리의 영향, 퇴직자의 경우 공공장기임대와 학사가 가장 유의한 인자로 나타남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6" name="Google Shape;306;g195b8955ffb_0_0"/>
          <p:cNvSpPr txBox="1"/>
          <p:nvPr>
            <p:ph idx="12" type="sldNum"/>
          </p:nvPr>
        </p:nvSpPr>
        <p:spPr>
          <a:xfrm>
            <a:off x="13716000" y="9534525"/>
            <a:ext cx="41148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07" name="Google Shape;307;g195b8955ffb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799" y="9562237"/>
            <a:ext cx="2432251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2022-11-09T13:54:06Z</dcterms:created>
  <dc:creator>officegen</dc:creator>
</cp:coreProperties>
</file>